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78" r:id="rId3"/>
    <p:sldId id="265" r:id="rId4"/>
    <p:sldId id="277" r:id="rId5"/>
    <p:sldId id="276" r:id="rId6"/>
    <p:sldId id="287" r:id="rId7"/>
    <p:sldId id="271" r:id="rId8"/>
    <p:sldId id="283" r:id="rId9"/>
    <p:sldId id="284" r:id="rId10"/>
    <p:sldId id="285" r:id="rId11"/>
    <p:sldId id="286" r:id="rId12"/>
    <p:sldId id="289" r:id="rId13"/>
    <p:sldId id="267" r:id="rId14"/>
    <p:sldId id="288" r:id="rId15"/>
    <p:sldId id="269"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Granaina" panose="020B0604020202020204" charset="0"/>
      <p:regular r:id="rId22"/>
    </p:embeddedFont>
    <p:embeddedFont>
      <p:font typeface="Hadassah Friedlaender" panose="02020603050405020304" pitchFamily="18" charset="-79"/>
      <p:regular r:id="rId23"/>
      <p:bold r:id="rId24"/>
    </p:embeddedFont>
    <p:embeddedFont>
      <p:font typeface="Segoe UI" panose="020B0502040204020203"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8679"/>
    <a:srgbClr val="FAF3DE"/>
    <a:srgbClr val="FFCCC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78353-07FC-4E18-9A1F-0834278C85E4}" v="8" dt="2022-01-26T11:21:08.755"/>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3399" autoAdjust="0"/>
  </p:normalViewPr>
  <p:slideViewPr>
    <p:cSldViewPr>
      <p:cViewPr>
        <p:scale>
          <a:sx n="33" d="100"/>
          <a:sy n="33" d="100"/>
        </p:scale>
        <p:origin x="2934"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r>
              <a:rPr lang="en-US" sz="4800" dirty="0">
                <a:solidFill>
                  <a:schemeClr val="bg2">
                    <a:lumMod val="25000"/>
                  </a:schemeClr>
                </a:solidFill>
                <a:latin typeface="Hadassah Friedlaender" panose="02020603050405020304" pitchFamily="18" charset="-79"/>
                <a:cs typeface="Hadassah Friedlaender" panose="02020603050405020304" pitchFamily="18" charset="-79"/>
              </a:rPr>
              <a:t>Vegan</a:t>
            </a:r>
          </a:p>
        </c:rich>
      </c:tx>
      <c:overlay val="0"/>
      <c:spPr>
        <a:noFill/>
        <a:ln>
          <a:noFill/>
        </a:ln>
        <a:effectLst/>
      </c:spPr>
      <c:txPr>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title>
    <c:autoTitleDeleted val="0"/>
    <c:plotArea>
      <c:layout/>
      <c:pieChart>
        <c:varyColors val="1"/>
        <c:ser>
          <c:idx val="0"/>
          <c:order val="0"/>
          <c:tx>
            <c:strRef>
              <c:f>גיליון1!$B$1</c:f>
              <c:strCache>
                <c:ptCount val="1"/>
                <c:pt idx="0">
                  <c:v>Vegan</c:v>
                </c:pt>
              </c:strCache>
            </c:strRef>
          </c:tx>
          <c:dPt>
            <c:idx val="0"/>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1-0E3F-4765-B1DA-AF4BD3CF5684}"/>
              </c:ext>
            </c:extLst>
          </c:dPt>
          <c:dPt>
            <c:idx val="1"/>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3-0E3F-4765-B1DA-AF4BD3CF5684}"/>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adassah Friedlaender" panose="02020603050405020304" pitchFamily="18" charset="-79"/>
                    <a:ea typeface="+mn-ea"/>
                    <a:cs typeface="Hadassah Friedlaender" panose="02020603050405020304" pitchFamily="18" charset="-79"/>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egocentric</c:v>
                </c:pt>
                <c:pt idx="1">
                  <c:v>biospheric</c:v>
                </c:pt>
              </c:strCache>
            </c:strRef>
          </c:cat>
          <c:val>
            <c:numRef>
              <c:f>גיליון1!$B$2:$B$3</c:f>
              <c:numCache>
                <c:formatCode>General</c:formatCode>
                <c:ptCount val="2"/>
                <c:pt idx="0">
                  <c:v>1114</c:v>
                </c:pt>
                <c:pt idx="1">
                  <c:v>130</c:v>
                </c:pt>
              </c:numCache>
            </c:numRef>
          </c:val>
          <c:extLst>
            <c:ext xmlns:c16="http://schemas.microsoft.com/office/drawing/2014/chart" uri="{C3380CC4-5D6E-409C-BE32-E72D297353CC}">
              <c16:uniqueId val="{00000000-FEE9-4594-830E-781A18213A76}"/>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Entry>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Entry>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p>
        </c:rich>
      </c:tx>
      <c:overlay val="0"/>
      <c:spPr>
        <a:noFill/>
        <a:ln>
          <a:noFill/>
        </a:ln>
        <a:effectLst/>
      </c:spPr>
      <c:txPr>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title>
    <c:autoTitleDeleted val="0"/>
    <c:plotArea>
      <c:layout>
        <c:manualLayout>
          <c:layoutTarget val="inner"/>
          <c:xMode val="edge"/>
          <c:yMode val="edge"/>
          <c:x val="0.2353088910761155"/>
          <c:y val="0.10916412401574802"/>
          <c:w val="0.54188229986876646"/>
          <c:h val="0.81282344980314958"/>
        </c:manualLayout>
      </c:layout>
      <c:pieChart>
        <c:varyColors val="1"/>
        <c:ser>
          <c:idx val="0"/>
          <c:order val="0"/>
          <c:tx>
            <c:strRef>
              <c:f>גיליון1!$B$1</c:f>
              <c:strCache>
                <c:ptCount val="1"/>
                <c:pt idx="0">
                  <c:v>Minimalism</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7596-4D97-BFE8-8A34BF9D31A0}"/>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7596-4D97-BFE8-8A34BF9D31A0}"/>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adassah Friedlaender" panose="02020603050405020304" pitchFamily="18" charset="-79"/>
                    <a:ea typeface="+mn-ea"/>
                    <a:cs typeface="Hadassah Friedlaender" panose="02020603050405020304" pitchFamily="18" charset="-79"/>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Egocentric</c:v>
                </c:pt>
                <c:pt idx="1">
                  <c:v>Biospheric</c:v>
                </c:pt>
              </c:strCache>
            </c:strRef>
          </c:cat>
          <c:val>
            <c:numRef>
              <c:f>גיליון1!$B$2:$B$3</c:f>
              <c:numCache>
                <c:formatCode>General</c:formatCode>
                <c:ptCount val="2"/>
                <c:pt idx="0">
                  <c:v>348</c:v>
                </c:pt>
                <c:pt idx="1">
                  <c:v>55</c:v>
                </c:pt>
              </c:numCache>
            </c:numRef>
          </c:val>
          <c:extLst>
            <c:ext xmlns:c16="http://schemas.microsoft.com/office/drawing/2014/chart" uri="{C3380CC4-5D6E-409C-BE32-E72D297353CC}">
              <c16:uniqueId val="{00000000-82EF-4678-A612-29341FBA1A7D}"/>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7FA0A04-1095-478B-B112-E41CDE678BEA}" type="datetimeFigureOut">
              <a:rPr lang="he-IL" smtClean="0"/>
              <a:t>כ"ח/כסלו/תשפ"ד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98469B7-6295-4181-B51F-2BCC35095813}" type="slidenum">
              <a:rPr lang="he-IL" smtClean="0"/>
              <a:t>‹#›</a:t>
            </a:fld>
            <a:endParaRPr lang="he-IL"/>
          </a:p>
        </p:txBody>
      </p:sp>
    </p:spTree>
    <p:extLst>
      <p:ext uri="{BB962C8B-B14F-4D97-AF65-F5344CB8AC3E}">
        <p14:creationId xmlns:p14="http://schemas.microsoft.com/office/powerpoint/2010/main" val="198850175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What is our research question</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a:t>
            </a:fld>
            <a:endParaRPr lang="he-IL"/>
          </a:p>
        </p:txBody>
      </p:sp>
    </p:spTree>
    <p:extLst>
      <p:ext uri="{BB962C8B-B14F-4D97-AF65-F5344CB8AC3E}">
        <p14:creationId xmlns:p14="http://schemas.microsoft.com/office/powerpoint/2010/main" val="125731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en-US" sz="1800" dirty="0">
                <a:solidFill>
                  <a:srgbClr val="000000"/>
                </a:solidFill>
                <a:latin typeface="Segoe UI" panose="020B0502040204020203" pitchFamily="34" charset="0"/>
              </a:rPr>
              <a:t>(Supervised On the TRAIN subset of the </a:t>
            </a:r>
            <a:r>
              <a:rPr lang="en-US" sz="1800" dirty="0" err="1">
                <a:solidFill>
                  <a:srgbClr val="000000"/>
                </a:solidFill>
                <a:latin typeface="Segoe UI" panose="020B0502040204020203" pitchFamily="34" charset="0"/>
              </a:rPr>
              <a:t>labled</a:t>
            </a:r>
            <a:r>
              <a:rPr lang="en-US" sz="1800" dirty="0">
                <a:solidFill>
                  <a:srgbClr val="000000"/>
                </a:solidFill>
                <a:latin typeface="Segoe UI" panose="020B0502040204020203" pitchFamily="34" charset="0"/>
              </a:rPr>
              <a:t> data)</a:t>
            </a:r>
          </a:p>
          <a:p>
            <a:pPr rtl="0"/>
            <a:endParaRPr lang="en-US" sz="1800" dirty="0">
              <a:solidFill>
                <a:prstClr val="black"/>
              </a:solidFill>
              <a:latin typeface="Segoe UI" panose="020B0502040204020203" pitchFamily="34" charset="0"/>
            </a:endParaRP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10</a:t>
            </a:fld>
            <a:endParaRPr lang="he-IL"/>
          </a:p>
        </p:txBody>
      </p:sp>
    </p:spTree>
    <p:extLst>
      <p:ext uri="{BB962C8B-B14F-4D97-AF65-F5344CB8AC3E}">
        <p14:creationId xmlns:p14="http://schemas.microsoft.com/office/powerpoint/2010/main" val="287578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 </a:t>
            </a:r>
            <a:r>
              <a:rPr lang="he-IL" dirty="0"/>
              <a:t> </a:t>
            </a:r>
            <a:r>
              <a:rPr lang="en-US" dirty="0"/>
              <a:t>we evaluated on the whole </a:t>
            </a:r>
            <a:r>
              <a:rPr lang="en-US" dirty="0" err="1"/>
              <a:t>labled</a:t>
            </a:r>
            <a:r>
              <a:rPr lang="en-US" dirty="0"/>
              <a:t> set with LOO due to our small </a:t>
            </a:r>
            <a:r>
              <a:rPr lang="en-US" dirty="0" err="1"/>
              <a:t>labled</a:t>
            </a:r>
            <a:r>
              <a:rPr lang="en-US" dirty="0"/>
              <a:t> set(24 for each </a:t>
            </a:r>
            <a:r>
              <a:rPr lang="en-US" dirty="0" err="1"/>
              <a:t>behaviour</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11</a:t>
            </a:fld>
            <a:endParaRPr lang="he-IL"/>
          </a:p>
        </p:txBody>
      </p:sp>
    </p:spTree>
    <p:extLst>
      <p:ext uri="{BB962C8B-B14F-4D97-AF65-F5344CB8AC3E}">
        <p14:creationId xmlns:p14="http://schemas.microsoft.com/office/powerpoint/2010/main" val="118144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We examined correlations between the scores obtained in the model and the scores assigned by the </a:t>
            </a:r>
            <a:r>
              <a:rPr lang="en-US" b="1" dirty="0"/>
              <a:t>Amazon</a:t>
            </a:r>
            <a:r>
              <a:rPr lang="en-US" dirty="0"/>
              <a:t> </a:t>
            </a:r>
            <a:r>
              <a:rPr lang="en-US" b="1" dirty="0" err="1"/>
              <a:t>MTurk</a:t>
            </a:r>
            <a:r>
              <a:rPr lang="en-US" dirty="0"/>
              <a:t> workers. </a:t>
            </a:r>
          </a:p>
          <a:p>
            <a:pPr algn="l"/>
            <a:endParaRPr lang="en-US" dirty="0"/>
          </a:p>
          <a:p>
            <a:pPr algn="l"/>
            <a:r>
              <a:rPr lang="en-US" dirty="0"/>
              <a:t>It can be observed that in veganism, there is a distinct correlation of </a:t>
            </a:r>
            <a:r>
              <a:rPr lang="en-US" b="1" dirty="0"/>
              <a:t>0.46</a:t>
            </a:r>
            <a:r>
              <a:rPr lang="en-US" dirty="0"/>
              <a:t>, meaning that as the post receives higher scores in biophilia from workers, the model also 'responds' accordingly.</a:t>
            </a:r>
          </a:p>
          <a:p>
            <a:pPr algn="l"/>
            <a:r>
              <a:rPr lang="en-US" dirty="0"/>
              <a:t>In minimalism, the correlation is not distinct.</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12</a:t>
            </a:fld>
            <a:endParaRPr lang="he-IL"/>
          </a:p>
        </p:txBody>
      </p:sp>
    </p:spTree>
    <p:extLst>
      <p:ext uri="{BB962C8B-B14F-4D97-AF65-F5344CB8AC3E}">
        <p14:creationId xmlns:p14="http://schemas.microsoft.com/office/powerpoint/2010/main" val="16031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dirty="0"/>
              <a:t>1244 comments in veganism, 403 in minimalism.</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13</a:t>
            </a:fld>
            <a:endParaRPr lang="he-IL"/>
          </a:p>
        </p:txBody>
      </p:sp>
    </p:spTree>
    <p:extLst>
      <p:ext uri="{BB962C8B-B14F-4D97-AF65-F5344CB8AC3E}">
        <p14:creationId xmlns:p14="http://schemas.microsoft.com/office/powerpoint/2010/main" val="378105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There is no significant association between the type of behavior and type of motivation. in other words- type of motivation is independent from type of behavior</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14</a:t>
            </a:fld>
            <a:endParaRPr lang="he-IL"/>
          </a:p>
        </p:txBody>
      </p:sp>
    </p:spTree>
    <p:extLst>
      <p:ext uri="{BB962C8B-B14F-4D97-AF65-F5344CB8AC3E}">
        <p14:creationId xmlns:p14="http://schemas.microsoft.com/office/powerpoint/2010/main" val="69424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 In the previous Phases, we tagged 48 comments according to the motivations as we understood them. The results were quite similar in most cases, but there were also some that were not. </a:t>
            </a:r>
          </a:p>
          <a:p>
            <a:pPr algn="l"/>
            <a:endParaRPr lang="en-US" dirty="0"/>
          </a:p>
          <a:p>
            <a:pPr algn="l"/>
            <a:r>
              <a:rPr lang="en-US" dirty="0"/>
              <a:t>* How did the classification work? Employees were asked to rate two questions for each motivation on a scale of 1-5. </a:t>
            </a:r>
          </a:p>
          <a:p>
            <a:pPr algn="l"/>
            <a:r>
              <a:rPr lang="en-US" dirty="0"/>
              <a:t>   By comparing the averages of each pair of questions, the higher average was classified as the main motivation. Mixed motivation is one in which equal averages were received.</a:t>
            </a:r>
          </a:p>
          <a:p>
            <a:pPr algn="l"/>
            <a:endParaRPr lang="en-US" dirty="0"/>
          </a:p>
          <a:p>
            <a:pPr algn="l"/>
            <a:r>
              <a:rPr lang="en-US" dirty="0"/>
              <a:t> In the previous work, we conducted statistical analyses of the tagged comments both dichotomously and based on the continuous rating of each motivation.</a:t>
            </a:r>
          </a:p>
          <a:p>
            <a:pPr algn="l"/>
            <a:r>
              <a:rPr lang="en-US" dirty="0"/>
              <a:t> However, this time, due to our small amount of data, we decided, after consulting with the Instructor, to perform the analyses categorically.</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2</a:t>
            </a:fld>
            <a:endParaRPr lang="he-IL"/>
          </a:p>
        </p:txBody>
      </p:sp>
    </p:spTree>
    <p:extLst>
      <p:ext uri="{BB962C8B-B14F-4D97-AF65-F5344CB8AC3E}">
        <p14:creationId xmlns:p14="http://schemas.microsoft.com/office/powerpoint/2010/main" val="35665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In the previous section, we referred to the amount of information – it was a significant challenge in the current exercise.</a:t>
            </a:r>
          </a:p>
          <a:p>
            <a:pPr algn="l"/>
            <a:endParaRPr lang="en-US" dirty="0"/>
          </a:p>
          <a:p>
            <a:pPr algn="l"/>
            <a:r>
              <a:rPr lang="en-US" dirty="0"/>
              <a:t>We debated on how to process the information: should we try to create a model that predicts motivation types beyond behavior?</a:t>
            </a:r>
          </a:p>
          <a:p>
            <a:pPr algn="l"/>
            <a:r>
              <a:rPr lang="en-US" dirty="0"/>
              <a:t>Alternatively, should we create two models that predict motivations per behavior?</a:t>
            </a:r>
          </a:p>
          <a:p>
            <a:pPr algn="l"/>
            <a:endParaRPr lang="en-US" dirty="0"/>
          </a:p>
          <a:p>
            <a:pPr algn="l"/>
            <a:r>
              <a:rPr lang="en-US" dirty="0"/>
              <a:t>Why did we choose the second option? We observed in text analysis that there is almost no overlap in the common words between the two behaviors.</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3</a:t>
            </a:fld>
            <a:endParaRPr lang="he-IL"/>
          </a:p>
        </p:txBody>
      </p:sp>
    </p:spTree>
    <p:extLst>
      <p:ext uri="{BB962C8B-B14F-4D97-AF65-F5344CB8AC3E}">
        <p14:creationId xmlns:p14="http://schemas.microsoft.com/office/powerpoint/2010/main" val="70386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In the feature analysis, what did we do? Which one did we choose? How?</a:t>
            </a:r>
          </a:p>
          <a:p>
            <a:pPr algn="l"/>
            <a:endParaRPr lang="en-US" dirty="0"/>
          </a:p>
          <a:p>
            <a:pPr algn="l"/>
            <a:r>
              <a:rPr lang="en-US" b="1" dirty="0"/>
              <a:t>Feature Creation:</a:t>
            </a:r>
            <a:r>
              <a:rPr lang="en-US" dirty="0"/>
              <a:t> We identified 39 words in minimalism and 21 words in veganism that appear in 90% of the posts. Additionally, we added the compound score to each of these words.</a:t>
            </a:r>
          </a:p>
          <a:p>
            <a:pPr algn="l"/>
            <a:endParaRPr lang="en-US" b="1" dirty="0"/>
          </a:p>
          <a:p>
            <a:pPr algn="l"/>
            <a:r>
              <a:rPr lang="en-US" b="1" dirty="0"/>
              <a:t>Feature Selection:</a:t>
            </a:r>
            <a:r>
              <a:rPr lang="en-US" dirty="0"/>
              <a:t> Various </a:t>
            </a:r>
            <a:r>
              <a:rPr lang="en-US" dirty="0" err="1"/>
              <a:t>Featue</a:t>
            </a:r>
            <a:r>
              <a:rPr lang="en-US" dirty="0"/>
              <a:t> Selection Methods resulting in choosing the Wrapper method for the Minimalism data Embedded Method for the Vegan data due to highest </a:t>
            </a:r>
            <a:r>
              <a:rPr lang="en-US" dirty="0" err="1"/>
              <a:t>explainability</a:t>
            </a:r>
            <a:r>
              <a:rPr lang="en-US" dirty="0"/>
              <a:t>.</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4</a:t>
            </a:fld>
            <a:endParaRPr lang="he-IL"/>
          </a:p>
        </p:txBody>
      </p:sp>
    </p:spTree>
    <p:extLst>
      <p:ext uri="{BB962C8B-B14F-4D97-AF65-F5344CB8AC3E}">
        <p14:creationId xmlns:p14="http://schemas.microsoft.com/office/powerpoint/2010/main" val="92303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r>
              <a:rPr lang="en-US" b="0" dirty="0"/>
              <a:t>Embedded</a:t>
            </a:r>
            <a:r>
              <a:rPr lang="en-US" dirty="0"/>
              <a:t>: Because our dataset is small from the start, we were very cautious about overfitting. On the right, you can see the analysis of linear regression on all labeled data – proving that we were heading in the right direction.</a:t>
            </a:r>
          </a:p>
          <a:p>
            <a:pPr algn="l">
              <a:buFont typeface="Arial" panose="020B0604020202020204" pitchFamily="34" charset="0"/>
              <a:buChar char="•"/>
            </a:pPr>
            <a:endParaRPr lang="en-US" dirty="0"/>
          </a:p>
          <a:p>
            <a:pPr algn="l"/>
            <a:r>
              <a:rPr lang="en-US" b="1" dirty="0"/>
              <a:t>Minimalism Features:</a:t>
            </a:r>
            <a:endParaRPr lang="en-US" dirty="0"/>
          </a:p>
          <a:p>
            <a:pPr algn="l">
              <a:buFont typeface="Arial" panose="020B0604020202020204" pitchFamily="34" charset="0"/>
              <a:buChar char="•"/>
            </a:pPr>
            <a:r>
              <a:rPr lang="en-US" dirty="0"/>
              <a:t>Filter Features: ['always' 'earth' 'waste' 'compound']</a:t>
            </a:r>
          </a:p>
          <a:p>
            <a:pPr algn="l">
              <a:buFont typeface="Arial" panose="020B0604020202020204" pitchFamily="34" charset="0"/>
              <a:buChar char="•"/>
            </a:pPr>
            <a:r>
              <a:rPr lang="en-US" b="1" dirty="0"/>
              <a:t>Wrapper</a:t>
            </a:r>
            <a:r>
              <a:rPr lang="en-US" dirty="0"/>
              <a:t> RFE Features: ['earth' 'environment' 'waste' 'compound']</a:t>
            </a:r>
          </a:p>
          <a:p>
            <a:pPr algn="l">
              <a:buFont typeface="Arial" panose="020B0604020202020204" pitchFamily="34" charset="0"/>
              <a:buChar char="•"/>
            </a:pPr>
            <a:r>
              <a:rPr lang="en-US" dirty="0"/>
              <a:t>Embedded Features: ['compound’]</a:t>
            </a:r>
          </a:p>
          <a:p>
            <a:pPr algn="l"/>
            <a:endParaRPr lang="en-US" b="1" dirty="0"/>
          </a:p>
          <a:p>
            <a:pPr algn="l"/>
            <a:r>
              <a:rPr lang="en-US" b="1" dirty="0"/>
              <a:t>Vegan Features:</a:t>
            </a:r>
            <a:endParaRPr lang="en-US" dirty="0"/>
          </a:p>
          <a:p>
            <a:pPr algn="l">
              <a:buFont typeface="Arial" panose="020B0604020202020204" pitchFamily="34" charset="0"/>
              <a:buChar char="•"/>
            </a:pPr>
            <a:r>
              <a:rPr lang="en-US" dirty="0"/>
              <a:t>Filter Features: ['always' 'animal' 'get' 'health']</a:t>
            </a:r>
          </a:p>
          <a:p>
            <a:pPr algn="l">
              <a:buFont typeface="Arial" panose="020B0604020202020204" pitchFamily="34" charset="0"/>
              <a:buChar char="•"/>
            </a:pPr>
            <a:r>
              <a:rPr lang="en-US" dirty="0"/>
              <a:t>Wrapper RFE Features: ['earth' 'environment' 'waste' 'compound']</a:t>
            </a:r>
          </a:p>
          <a:p>
            <a:pPr algn="l">
              <a:buFont typeface="Arial" panose="020B0604020202020204" pitchFamily="34" charset="0"/>
              <a:buChar char="•"/>
            </a:pPr>
            <a:r>
              <a:rPr lang="en-US" b="1" dirty="0"/>
              <a:t>Embedded</a:t>
            </a:r>
            <a:r>
              <a:rPr lang="en-US" dirty="0"/>
              <a:t> Features: ['animal' 'motivation' 'want' 'compound']</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5</a:t>
            </a:fld>
            <a:endParaRPr lang="he-IL"/>
          </a:p>
        </p:txBody>
      </p:sp>
    </p:spTree>
    <p:extLst>
      <p:ext uri="{BB962C8B-B14F-4D97-AF65-F5344CB8AC3E}">
        <p14:creationId xmlns:p14="http://schemas.microsoft.com/office/powerpoint/2010/main" val="261703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6</a:t>
            </a:fld>
            <a:endParaRPr lang="he-IL"/>
          </a:p>
        </p:txBody>
      </p:sp>
    </p:spTree>
    <p:extLst>
      <p:ext uri="{BB962C8B-B14F-4D97-AF65-F5344CB8AC3E}">
        <p14:creationId xmlns:p14="http://schemas.microsoft.com/office/powerpoint/2010/main" val="327069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7</a:t>
            </a:fld>
            <a:endParaRPr lang="he-IL"/>
          </a:p>
        </p:txBody>
      </p:sp>
    </p:spTree>
    <p:extLst>
      <p:ext uri="{BB962C8B-B14F-4D97-AF65-F5344CB8AC3E}">
        <p14:creationId xmlns:p14="http://schemas.microsoft.com/office/powerpoint/2010/main" val="303111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8</a:t>
            </a:fld>
            <a:endParaRPr lang="he-IL"/>
          </a:p>
        </p:txBody>
      </p:sp>
    </p:spTree>
    <p:extLst>
      <p:ext uri="{BB962C8B-B14F-4D97-AF65-F5344CB8AC3E}">
        <p14:creationId xmlns:p14="http://schemas.microsoft.com/office/powerpoint/2010/main" val="155666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9</a:t>
            </a:fld>
            <a:endParaRPr lang="he-IL"/>
          </a:p>
        </p:txBody>
      </p:sp>
    </p:spTree>
    <p:extLst>
      <p:ext uri="{BB962C8B-B14F-4D97-AF65-F5344CB8AC3E}">
        <p14:creationId xmlns:p14="http://schemas.microsoft.com/office/powerpoint/2010/main" val="103364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9.jpeg"/><Relationship Id="rId5" Type="http://schemas.openxmlformats.org/officeDocument/2006/relationships/image" Target="../media/image23.png"/><Relationship Id="rId10" Type="http://schemas.openxmlformats.org/officeDocument/2006/relationships/image" Target="../media/image38.png"/><Relationship Id="rId4" Type="http://schemas.openxmlformats.org/officeDocument/2006/relationships/image" Target="../media/image2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1.sv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54.jpg"/><Relationship Id="rId3"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chart" Target="../charts/chart1.xml"/><Relationship Id="rId5" Type="http://schemas.openxmlformats.org/officeDocument/2006/relationships/image" Target="../media/image44.png"/><Relationship Id="rId10" Type="http://schemas.openxmlformats.org/officeDocument/2006/relationships/image" Target="../media/image43.svg"/><Relationship Id="rId4" Type="http://schemas.openxmlformats.org/officeDocument/2006/relationships/image" Target="../media/image53.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5.png"/><Relationship Id="rId5" Type="http://schemas.openxmlformats.org/officeDocument/2006/relationships/image" Target="../media/image44.png"/><Relationship Id="rId10" Type="http://schemas.openxmlformats.org/officeDocument/2006/relationships/image" Target="../media/image43.svg"/><Relationship Id="rId4" Type="http://schemas.openxmlformats.org/officeDocument/2006/relationships/image" Target="../media/image53.sv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4.png"/><Relationship Id="rId4" Type="http://schemas.openxmlformats.org/officeDocument/2006/relationships/image" Target="../media/image22.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7C4FA5B-9FF6-4B11-A20B-177B6FEF4B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352974" y="702285"/>
            <a:ext cx="7574172" cy="8305906"/>
          </a:xfrm>
          <a:prstGeom prst="rect">
            <a:avLst/>
          </a:prstGeom>
        </p:spPr>
      </p:pic>
      <p:pic>
        <p:nvPicPr>
          <p:cNvPr id="8" name="Picture 3">
            <a:extLst>
              <a:ext uri="{FF2B5EF4-FFF2-40B4-BE49-F238E27FC236}">
                <a16:creationId xmlns:a16="http://schemas.microsoft.com/office/drawing/2014/main" id="{6FA0EDD4-7E15-4C8A-85E2-979A453215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7535" y="1218633"/>
            <a:ext cx="5050614" cy="8494917"/>
          </a:xfrm>
          <a:prstGeom prst="rect">
            <a:avLst/>
          </a:prstGeom>
        </p:spPr>
      </p:pic>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05401" y="-647700"/>
            <a:ext cx="3333177" cy="4928085"/>
          </a:xfrm>
          <a:prstGeom prst="rect">
            <a:avLst/>
          </a:prstGeom>
        </p:spPr>
      </p:pic>
      <p:grpSp>
        <p:nvGrpSpPr>
          <p:cNvPr id="4" name="Group 4"/>
          <p:cNvGrpSpPr/>
          <p:nvPr/>
        </p:nvGrpSpPr>
        <p:grpSpPr>
          <a:xfrm>
            <a:off x="5181600" y="2701616"/>
            <a:ext cx="10186338" cy="7215759"/>
            <a:chOff x="-1625600" y="-3706070"/>
            <a:chExt cx="13581784" cy="9621013"/>
          </a:xfrm>
        </p:grpSpPr>
        <p:sp>
          <p:nvSpPr>
            <p:cNvPr id="5" name="TextBox 5"/>
            <p:cNvSpPr txBox="1"/>
            <p:nvPr/>
          </p:nvSpPr>
          <p:spPr>
            <a:xfrm>
              <a:off x="-1625600" y="-3706070"/>
              <a:ext cx="12768984" cy="4616649"/>
            </a:xfrm>
            <a:prstGeom prst="rect">
              <a:avLst/>
            </a:prstGeom>
          </p:spPr>
          <p:txBody>
            <a:bodyPr lIns="0" tIns="0" rIns="0" bIns="0" rtlCol="0" anchor="t">
              <a:spAutoFit/>
            </a:bodyPr>
            <a:lstStyle/>
            <a:p>
              <a:pPr marL="0" lvl="0" indent="0" algn="ctr">
                <a:lnSpc>
                  <a:spcPts val="9000"/>
                </a:lnSpc>
              </a:pPr>
              <a:r>
                <a:rPr lang="en-US" sz="9000" dirty="0">
                  <a:solidFill>
                    <a:srgbClr val="FFF3EB"/>
                  </a:solidFill>
                  <a:latin typeface="Granaina"/>
                </a:rPr>
                <a:t>Personal motives behind minimalism and veganism</a:t>
              </a:r>
            </a:p>
          </p:txBody>
        </p:sp>
        <p:sp>
          <p:nvSpPr>
            <p:cNvPr id="6" name="TextBox 6"/>
            <p:cNvSpPr txBox="1"/>
            <p:nvPr/>
          </p:nvSpPr>
          <p:spPr>
            <a:xfrm>
              <a:off x="-812800" y="5376334"/>
              <a:ext cx="12768984" cy="538609"/>
            </a:xfrm>
            <a:prstGeom prst="rect">
              <a:avLst/>
            </a:prstGeom>
          </p:spPr>
          <p:txBody>
            <a:bodyPr lIns="0" tIns="0" rIns="0" bIns="0" rtlCol="0" anchor="t">
              <a:spAutoFit/>
            </a:bodyPr>
            <a:lstStyle/>
            <a:p>
              <a:pPr marL="0" lvl="0" indent="0" algn="ctr">
                <a:lnSpc>
                  <a:spcPts val="4159"/>
                </a:lnSpc>
                <a:spcBef>
                  <a:spcPct val="0"/>
                </a:spcBef>
              </a:pPr>
              <a:r>
                <a:rPr lang="en-US" sz="3199" dirty="0" err="1">
                  <a:solidFill>
                    <a:srgbClr val="FFF3EB"/>
                  </a:solidFill>
                  <a:latin typeface="Granaina" panose="020B0604020202020204" charset="0"/>
                </a:rPr>
                <a:t>Wasseem</a:t>
              </a:r>
              <a:r>
                <a:rPr lang="en-US" sz="3199" dirty="0">
                  <a:solidFill>
                    <a:srgbClr val="FFF3EB"/>
                  </a:solidFill>
                  <a:latin typeface="Granaina" panose="020B0604020202020204" charset="0"/>
                </a:rPr>
                <a:t> Salami &amp; Nelly </a:t>
              </a:r>
              <a:r>
                <a:rPr lang="en-US" sz="3199" dirty="0" err="1">
                  <a:solidFill>
                    <a:srgbClr val="FFF3EB"/>
                  </a:solidFill>
                  <a:latin typeface="Granaina" panose="020B0604020202020204" charset="0"/>
                </a:rPr>
                <a:t>Groissman</a:t>
              </a:r>
              <a:endParaRPr lang="en-US" sz="3199" dirty="0">
                <a:solidFill>
                  <a:srgbClr val="FFF3EB"/>
                </a:solidFill>
                <a:latin typeface="Granaina" panose="020B060402020202020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0" y="-81148"/>
            <a:ext cx="18270415" cy="1154162"/>
          </a:xfrm>
          <a:prstGeom prst="rect">
            <a:avLst/>
          </a:prstGeom>
        </p:spPr>
        <p:txBody>
          <a:bodyPr wrap="square" lIns="0" tIns="0" rIns="0" bIns="0" rtlCol="0" anchor="t">
            <a:spAutoFit/>
          </a:bodyPr>
          <a:lstStyle/>
          <a:p>
            <a:pPr marL="0" lvl="0" indent="0" algn="ctr">
              <a:lnSpc>
                <a:spcPts val="9000"/>
              </a:lnSpc>
            </a:pPr>
            <a:r>
              <a:rPr lang="en-US" sz="8000" dirty="0">
                <a:solidFill>
                  <a:srgbClr val="403533"/>
                </a:solidFill>
                <a:latin typeface="Granaina"/>
              </a:rPr>
              <a:t>4.Winner :Random Forest -</a:t>
            </a:r>
            <a:r>
              <a:rPr lang="en-US" sz="8000" dirty="0">
                <a:latin typeface="Granaina" panose="020B0604020202020204" charset="0"/>
              </a:rPr>
              <a:t> LOO evaluation on Train Set</a:t>
            </a:r>
            <a:r>
              <a:rPr lang="en-US" sz="8000" dirty="0">
                <a:solidFill>
                  <a:srgbClr val="403533"/>
                </a:solidFill>
                <a:latin typeface="Granaina"/>
              </a:rPr>
              <a:t> </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6294" y="-1785358"/>
            <a:ext cx="4074479" cy="5716743"/>
          </a:xfrm>
          <a:prstGeom prst="rect">
            <a:avLst/>
          </a:prstGeom>
        </p:spPr>
      </p:pic>
      <p:grpSp>
        <p:nvGrpSpPr>
          <p:cNvPr id="4" name="Group 4"/>
          <p:cNvGrpSpPr/>
          <p:nvPr/>
        </p:nvGrpSpPr>
        <p:grpSpPr>
          <a:xfrm>
            <a:off x="521538" y="2375086"/>
            <a:ext cx="16004208" cy="3837377"/>
            <a:chOff x="773439" y="-3577121"/>
            <a:chExt cx="15623500" cy="4839133"/>
          </a:xfrm>
        </p:grpSpPr>
        <p:sp>
          <p:nvSpPr>
            <p:cNvPr id="5" name="TextBox 5"/>
            <p:cNvSpPr txBox="1"/>
            <p:nvPr/>
          </p:nvSpPr>
          <p:spPr>
            <a:xfrm>
              <a:off x="11076837" y="-3577121"/>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142063" y="127144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8" name="תמונה 7">
            <a:extLst>
              <a:ext uri="{FF2B5EF4-FFF2-40B4-BE49-F238E27FC236}">
                <a16:creationId xmlns:a16="http://schemas.microsoft.com/office/drawing/2014/main" id="{0F0DEFA5-4F06-40B7-A072-3605136D3C7B}"/>
              </a:ext>
            </a:extLst>
          </p:cNvPr>
          <p:cNvPicPr>
            <a:picLocks noChangeAspect="1"/>
          </p:cNvPicPr>
          <p:nvPr/>
        </p:nvPicPr>
        <p:blipFill>
          <a:blip r:embed="rId7"/>
          <a:stretch>
            <a:fillRect/>
          </a:stretch>
        </p:blipFill>
        <p:spPr>
          <a:xfrm>
            <a:off x="12895960" y="7505700"/>
            <a:ext cx="4171950" cy="2924175"/>
          </a:xfrm>
          <a:prstGeom prst="rect">
            <a:avLst/>
          </a:prstGeom>
        </p:spPr>
      </p:pic>
      <p:pic>
        <p:nvPicPr>
          <p:cNvPr id="11" name="תמונה 10">
            <a:extLst>
              <a:ext uri="{FF2B5EF4-FFF2-40B4-BE49-F238E27FC236}">
                <a16:creationId xmlns:a16="http://schemas.microsoft.com/office/drawing/2014/main" id="{46FBF54E-A852-4F47-BDA7-D7677EF7DBA6}"/>
              </a:ext>
            </a:extLst>
          </p:cNvPr>
          <p:cNvPicPr>
            <a:picLocks noChangeAspect="1"/>
          </p:cNvPicPr>
          <p:nvPr/>
        </p:nvPicPr>
        <p:blipFill>
          <a:blip r:embed="rId8"/>
          <a:stretch>
            <a:fillRect/>
          </a:stretch>
        </p:blipFill>
        <p:spPr>
          <a:xfrm>
            <a:off x="9508287" y="1849044"/>
            <a:ext cx="8258175" cy="5715000"/>
          </a:xfrm>
          <a:prstGeom prst="rect">
            <a:avLst/>
          </a:prstGeom>
        </p:spPr>
      </p:pic>
      <p:pic>
        <p:nvPicPr>
          <p:cNvPr id="17" name="תמונה 16">
            <a:extLst>
              <a:ext uri="{FF2B5EF4-FFF2-40B4-BE49-F238E27FC236}">
                <a16:creationId xmlns:a16="http://schemas.microsoft.com/office/drawing/2014/main" id="{17ECC1A9-D7C2-436B-BC56-6BAFCCD82536}"/>
              </a:ext>
            </a:extLst>
          </p:cNvPr>
          <p:cNvPicPr>
            <a:picLocks noChangeAspect="1"/>
          </p:cNvPicPr>
          <p:nvPr/>
        </p:nvPicPr>
        <p:blipFill>
          <a:blip r:embed="rId9"/>
          <a:stretch>
            <a:fillRect/>
          </a:stretch>
        </p:blipFill>
        <p:spPr>
          <a:xfrm>
            <a:off x="1105392" y="7419230"/>
            <a:ext cx="3657600" cy="3048000"/>
          </a:xfrm>
          <a:prstGeom prst="rect">
            <a:avLst/>
          </a:prstGeom>
        </p:spPr>
      </p:pic>
      <p:pic>
        <p:nvPicPr>
          <p:cNvPr id="20" name="תמונה 19">
            <a:extLst>
              <a:ext uri="{FF2B5EF4-FFF2-40B4-BE49-F238E27FC236}">
                <a16:creationId xmlns:a16="http://schemas.microsoft.com/office/drawing/2014/main" id="{BF3AE811-F75C-442F-9143-94AA3453D2C3}"/>
              </a:ext>
            </a:extLst>
          </p:cNvPr>
          <p:cNvPicPr>
            <a:picLocks noChangeAspect="1"/>
          </p:cNvPicPr>
          <p:nvPr/>
        </p:nvPicPr>
        <p:blipFill>
          <a:blip r:embed="rId10"/>
          <a:stretch>
            <a:fillRect/>
          </a:stretch>
        </p:blipFill>
        <p:spPr>
          <a:xfrm>
            <a:off x="44702" y="1805547"/>
            <a:ext cx="8410575" cy="5572125"/>
          </a:xfrm>
          <a:prstGeom prst="rect">
            <a:avLst/>
          </a:prstGeom>
        </p:spPr>
      </p:pic>
      <p:pic>
        <p:nvPicPr>
          <p:cNvPr id="2050" name="Picture 2" descr="not bad not bad at all - MR bean | Meme Generator">
            <a:extLst>
              <a:ext uri="{FF2B5EF4-FFF2-40B4-BE49-F238E27FC236}">
                <a16:creationId xmlns:a16="http://schemas.microsoft.com/office/drawing/2014/main" id="{B7FB43DF-5E44-4606-A0E0-F8021AF10D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191" y="6979905"/>
            <a:ext cx="3449970" cy="344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9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8679">
            <a:alpha val="65000"/>
          </a:srgbClr>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0CD81A36-0457-416E-967D-E97EAD3C2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55239">
            <a:off x="16780400" y="7167739"/>
            <a:ext cx="3726075" cy="4296313"/>
          </a:xfrm>
          <a:prstGeom prst="rect">
            <a:avLst/>
          </a:prstGeom>
        </p:spPr>
      </p:pic>
      <p:pic>
        <p:nvPicPr>
          <p:cNvPr id="15" name="Picture 9">
            <a:extLst>
              <a:ext uri="{FF2B5EF4-FFF2-40B4-BE49-F238E27FC236}">
                <a16:creationId xmlns:a16="http://schemas.microsoft.com/office/drawing/2014/main" id="{9868087B-E1D6-46CD-8C5E-616E4A3D9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633115">
            <a:off x="14820311" y="6025350"/>
            <a:ext cx="4324624" cy="4986464"/>
          </a:xfrm>
          <a:prstGeom prst="rect">
            <a:avLst/>
          </a:prstGeom>
        </p:spPr>
      </p:pic>
      <p:pic>
        <p:nvPicPr>
          <p:cNvPr id="11" name="Picture 7">
            <a:extLst>
              <a:ext uri="{FF2B5EF4-FFF2-40B4-BE49-F238E27FC236}">
                <a16:creationId xmlns:a16="http://schemas.microsoft.com/office/drawing/2014/main" id="{8088F28B-95B3-4BE0-A171-36CCA8570D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6597266">
            <a:off x="11462095" y="6460793"/>
            <a:ext cx="4937076" cy="6527385"/>
          </a:xfrm>
          <a:prstGeom prst="rect">
            <a:avLst/>
          </a:prstGeom>
        </p:spPr>
      </p:pic>
      <p:sp>
        <p:nvSpPr>
          <p:cNvPr id="6" name="TextBox 6"/>
          <p:cNvSpPr txBox="1"/>
          <p:nvPr/>
        </p:nvSpPr>
        <p:spPr>
          <a:xfrm>
            <a:off x="0" y="-102685"/>
            <a:ext cx="18288000" cy="865622"/>
          </a:xfrm>
          <a:prstGeom prst="rect">
            <a:avLst/>
          </a:prstGeom>
        </p:spPr>
        <p:txBody>
          <a:bodyPr wrap="square" lIns="0" tIns="0" rIns="0" bIns="0" rtlCol="0" anchor="t">
            <a:spAutoFit/>
          </a:bodyPr>
          <a:lstStyle/>
          <a:p>
            <a:pPr marL="0" lvl="0" indent="0" algn="ctr">
              <a:lnSpc>
                <a:spcPts val="9000"/>
              </a:lnSpc>
            </a:pPr>
            <a:r>
              <a:rPr lang="en-US" sz="7200" dirty="0">
                <a:solidFill>
                  <a:schemeClr val="bg2">
                    <a:lumMod val="25000"/>
                  </a:schemeClr>
                </a:solidFill>
                <a:latin typeface="Granaina"/>
              </a:rPr>
              <a:t>LOO  CV with Random Forest on the whole labeled sets</a:t>
            </a:r>
          </a:p>
        </p:txBody>
      </p:sp>
      <p:sp>
        <p:nvSpPr>
          <p:cNvPr id="8" name="TextBox 8"/>
          <p:cNvSpPr txBox="1"/>
          <p:nvPr/>
        </p:nvSpPr>
        <p:spPr>
          <a:xfrm>
            <a:off x="742659" y="1283170"/>
            <a:ext cx="16714528" cy="546814"/>
          </a:xfrm>
          <a:prstGeom prst="rect">
            <a:avLst/>
          </a:prstGeom>
        </p:spPr>
        <p:txBody>
          <a:bodyPr lIns="0" tIns="0" rIns="0" bIns="0" rtlCol="0" anchor="t">
            <a:spAutoFit/>
          </a:bodyPr>
          <a:lstStyle/>
          <a:p>
            <a:pPr algn="ctr">
              <a:lnSpc>
                <a:spcPts val="4476"/>
              </a:lnSpc>
            </a:pPr>
            <a:endParaRPr/>
          </a:p>
        </p:txBody>
      </p:sp>
      <p:sp>
        <p:nvSpPr>
          <p:cNvPr id="13" name="TextBox 5">
            <a:extLst>
              <a:ext uri="{FF2B5EF4-FFF2-40B4-BE49-F238E27FC236}">
                <a16:creationId xmlns:a16="http://schemas.microsoft.com/office/drawing/2014/main" id="{5654409E-D63F-40D4-B1EB-383ABA8BDCD4}"/>
              </a:ext>
            </a:extLst>
          </p:cNvPr>
          <p:cNvSpPr txBox="1"/>
          <p:nvPr/>
        </p:nvSpPr>
        <p:spPr>
          <a:xfrm>
            <a:off x="12606203" y="106384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sp>
        <p:nvSpPr>
          <p:cNvPr id="16" name="TextBox 5">
            <a:extLst>
              <a:ext uri="{FF2B5EF4-FFF2-40B4-BE49-F238E27FC236}">
                <a16:creationId xmlns:a16="http://schemas.microsoft.com/office/drawing/2014/main" id="{4C950EEE-3057-452D-80D8-4C6954D1EFB5}"/>
              </a:ext>
            </a:extLst>
          </p:cNvPr>
          <p:cNvSpPr txBox="1"/>
          <p:nvPr/>
        </p:nvSpPr>
        <p:spPr>
          <a:xfrm>
            <a:off x="2514600" y="1117931"/>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pic>
        <p:nvPicPr>
          <p:cNvPr id="9" name="תמונה 8">
            <a:extLst>
              <a:ext uri="{FF2B5EF4-FFF2-40B4-BE49-F238E27FC236}">
                <a16:creationId xmlns:a16="http://schemas.microsoft.com/office/drawing/2014/main" id="{419A6ADC-B664-42A3-AA79-0411DCEDEFDD}"/>
              </a:ext>
            </a:extLst>
          </p:cNvPr>
          <p:cNvPicPr>
            <a:picLocks noChangeAspect="1"/>
          </p:cNvPicPr>
          <p:nvPr/>
        </p:nvPicPr>
        <p:blipFill>
          <a:blip r:embed="rId9"/>
          <a:stretch>
            <a:fillRect/>
          </a:stretch>
        </p:blipFill>
        <p:spPr>
          <a:xfrm>
            <a:off x="678558" y="1556577"/>
            <a:ext cx="8258175" cy="5656775"/>
          </a:xfrm>
          <a:prstGeom prst="rect">
            <a:avLst/>
          </a:prstGeom>
        </p:spPr>
      </p:pic>
      <p:pic>
        <p:nvPicPr>
          <p:cNvPr id="18" name="תמונה 17">
            <a:extLst>
              <a:ext uri="{FF2B5EF4-FFF2-40B4-BE49-F238E27FC236}">
                <a16:creationId xmlns:a16="http://schemas.microsoft.com/office/drawing/2014/main" id="{F9771B22-CB19-4104-9296-8B363797AEBC}"/>
              </a:ext>
            </a:extLst>
          </p:cNvPr>
          <p:cNvPicPr>
            <a:picLocks noChangeAspect="1"/>
          </p:cNvPicPr>
          <p:nvPr/>
        </p:nvPicPr>
        <p:blipFill>
          <a:blip r:embed="rId10"/>
          <a:stretch>
            <a:fillRect/>
          </a:stretch>
        </p:blipFill>
        <p:spPr>
          <a:xfrm>
            <a:off x="9498725" y="1595342"/>
            <a:ext cx="8496300" cy="5562600"/>
          </a:xfrm>
          <a:prstGeom prst="rect">
            <a:avLst/>
          </a:prstGeom>
        </p:spPr>
      </p:pic>
      <p:pic>
        <p:nvPicPr>
          <p:cNvPr id="24" name="תמונה 23">
            <a:extLst>
              <a:ext uri="{FF2B5EF4-FFF2-40B4-BE49-F238E27FC236}">
                <a16:creationId xmlns:a16="http://schemas.microsoft.com/office/drawing/2014/main" id="{532F5E46-62DD-436A-BDFF-DE854ACF0651}"/>
              </a:ext>
            </a:extLst>
          </p:cNvPr>
          <p:cNvPicPr>
            <a:picLocks noChangeAspect="1"/>
          </p:cNvPicPr>
          <p:nvPr/>
        </p:nvPicPr>
        <p:blipFill>
          <a:blip r:embed="rId11"/>
          <a:stretch>
            <a:fillRect/>
          </a:stretch>
        </p:blipFill>
        <p:spPr>
          <a:xfrm>
            <a:off x="12322350" y="7186630"/>
            <a:ext cx="3216566" cy="2983201"/>
          </a:xfrm>
          <a:prstGeom prst="rect">
            <a:avLst/>
          </a:prstGeom>
        </p:spPr>
      </p:pic>
      <p:pic>
        <p:nvPicPr>
          <p:cNvPr id="26" name="תמונה 25">
            <a:extLst>
              <a:ext uri="{FF2B5EF4-FFF2-40B4-BE49-F238E27FC236}">
                <a16:creationId xmlns:a16="http://schemas.microsoft.com/office/drawing/2014/main" id="{CB0C53BB-4099-4FE7-9F19-9552A19C3684}"/>
              </a:ext>
            </a:extLst>
          </p:cNvPr>
          <p:cNvPicPr>
            <a:picLocks noChangeAspect="1"/>
          </p:cNvPicPr>
          <p:nvPr/>
        </p:nvPicPr>
        <p:blipFill>
          <a:blip r:embed="rId12"/>
          <a:stretch>
            <a:fillRect/>
          </a:stretch>
        </p:blipFill>
        <p:spPr>
          <a:xfrm>
            <a:off x="3135968" y="7299534"/>
            <a:ext cx="3343353" cy="2987466"/>
          </a:xfrm>
          <a:prstGeom prst="rect">
            <a:avLst/>
          </a:prstGeom>
        </p:spPr>
      </p:pic>
    </p:spTree>
    <p:extLst>
      <p:ext uri="{BB962C8B-B14F-4D97-AF65-F5344CB8AC3E}">
        <p14:creationId xmlns:p14="http://schemas.microsoft.com/office/powerpoint/2010/main" val="1633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8679">
            <a:alpha val="65000"/>
          </a:srgbClr>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0CD81A36-0457-416E-967D-E97EAD3C2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55239">
            <a:off x="16780400" y="7167739"/>
            <a:ext cx="3726075" cy="4296313"/>
          </a:xfrm>
          <a:prstGeom prst="rect">
            <a:avLst/>
          </a:prstGeom>
        </p:spPr>
      </p:pic>
      <p:pic>
        <p:nvPicPr>
          <p:cNvPr id="15" name="Picture 9">
            <a:extLst>
              <a:ext uri="{FF2B5EF4-FFF2-40B4-BE49-F238E27FC236}">
                <a16:creationId xmlns:a16="http://schemas.microsoft.com/office/drawing/2014/main" id="{9868087B-E1D6-46CD-8C5E-616E4A3D9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633115">
            <a:off x="14820311" y="6025350"/>
            <a:ext cx="4324624" cy="4986464"/>
          </a:xfrm>
          <a:prstGeom prst="rect">
            <a:avLst/>
          </a:prstGeom>
        </p:spPr>
      </p:pic>
      <p:pic>
        <p:nvPicPr>
          <p:cNvPr id="11" name="Picture 7">
            <a:extLst>
              <a:ext uri="{FF2B5EF4-FFF2-40B4-BE49-F238E27FC236}">
                <a16:creationId xmlns:a16="http://schemas.microsoft.com/office/drawing/2014/main" id="{8088F28B-95B3-4BE0-A171-36CCA8570D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6597266">
            <a:off x="11462095" y="6460793"/>
            <a:ext cx="4937076" cy="6527385"/>
          </a:xfrm>
          <a:prstGeom prst="rect">
            <a:avLst/>
          </a:prstGeom>
        </p:spPr>
      </p:pic>
      <p:sp>
        <p:nvSpPr>
          <p:cNvPr id="6" name="TextBox 6"/>
          <p:cNvSpPr txBox="1"/>
          <p:nvPr/>
        </p:nvSpPr>
        <p:spPr>
          <a:xfrm>
            <a:off x="3123254" y="-102685"/>
            <a:ext cx="11720537" cy="2019784"/>
          </a:xfrm>
          <a:prstGeom prst="rect">
            <a:avLst/>
          </a:prstGeom>
        </p:spPr>
        <p:txBody>
          <a:bodyPr lIns="0" tIns="0" rIns="0" bIns="0" rtlCol="0" anchor="t">
            <a:spAutoFit/>
          </a:bodyPr>
          <a:lstStyle/>
          <a:p>
            <a:pPr marL="0" lvl="0" indent="0" algn="ctr">
              <a:lnSpc>
                <a:spcPts val="9000"/>
              </a:lnSpc>
            </a:pPr>
            <a:r>
              <a:rPr lang="en-US" sz="8000" dirty="0">
                <a:solidFill>
                  <a:schemeClr val="bg2">
                    <a:lumMod val="25000"/>
                  </a:schemeClr>
                </a:solidFill>
                <a:latin typeface="Granaina"/>
              </a:rPr>
              <a:t>Correlation Test</a:t>
            </a:r>
          </a:p>
          <a:p>
            <a:pPr marL="0" lvl="0" indent="0" algn="ctr">
              <a:lnSpc>
                <a:spcPts val="9000"/>
              </a:lnSpc>
            </a:pPr>
            <a:r>
              <a:rPr lang="en-US" sz="4400" dirty="0">
                <a:solidFill>
                  <a:schemeClr val="bg2">
                    <a:lumMod val="25000"/>
                  </a:schemeClr>
                </a:solidFill>
                <a:latin typeface="Granaina"/>
              </a:rPr>
              <a:t>On labeled data</a:t>
            </a:r>
          </a:p>
        </p:txBody>
      </p:sp>
      <p:sp>
        <p:nvSpPr>
          <p:cNvPr id="8" name="TextBox 8"/>
          <p:cNvSpPr txBox="1"/>
          <p:nvPr/>
        </p:nvSpPr>
        <p:spPr>
          <a:xfrm>
            <a:off x="742659" y="1283170"/>
            <a:ext cx="16714528" cy="546814"/>
          </a:xfrm>
          <a:prstGeom prst="rect">
            <a:avLst/>
          </a:prstGeom>
        </p:spPr>
        <p:txBody>
          <a:bodyPr lIns="0" tIns="0" rIns="0" bIns="0" rtlCol="0" anchor="t">
            <a:spAutoFit/>
          </a:bodyPr>
          <a:lstStyle/>
          <a:p>
            <a:pPr algn="ctr">
              <a:lnSpc>
                <a:spcPts val="4476"/>
              </a:lnSpc>
            </a:pPr>
            <a:endParaRPr/>
          </a:p>
        </p:txBody>
      </p:sp>
      <p:sp>
        <p:nvSpPr>
          <p:cNvPr id="13" name="TextBox 5">
            <a:extLst>
              <a:ext uri="{FF2B5EF4-FFF2-40B4-BE49-F238E27FC236}">
                <a16:creationId xmlns:a16="http://schemas.microsoft.com/office/drawing/2014/main" id="{5654409E-D63F-40D4-B1EB-383ABA8BDCD4}"/>
              </a:ext>
            </a:extLst>
          </p:cNvPr>
          <p:cNvSpPr txBox="1"/>
          <p:nvPr/>
        </p:nvSpPr>
        <p:spPr>
          <a:xfrm>
            <a:off x="1549214" y="2661749"/>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sp>
        <p:nvSpPr>
          <p:cNvPr id="16" name="TextBox 5">
            <a:extLst>
              <a:ext uri="{FF2B5EF4-FFF2-40B4-BE49-F238E27FC236}">
                <a16:creationId xmlns:a16="http://schemas.microsoft.com/office/drawing/2014/main" id="{4C950EEE-3057-452D-80D8-4C6954D1EFB5}"/>
              </a:ext>
            </a:extLst>
          </p:cNvPr>
          <p:cNvSpPr txBox="1"/>
          <p:nvPr/>
        </p:nvSpPr>
        <p:spPr>
          <a:xfrm>
            <a:off x="1563069" y="6270078"/>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pic>
        <p:nvPicPr>
          <p:cNvPr id="3" name="תמונה 2">
            <a:extLst>
              <a:ext uri="{FF2B5EF4-FFF2-40B4-BE49-F238E27FC236}">
                <a16:creationId xmlns:a16="http://schemas.microsoft.com/office/drawing/2014/main" id="{95290D14-BA97-43EB-89E9-0CAF98C4BB44}"/>
              </a:ext>
            </a:extLst>
          </p:cNvPr>
          <p:cNvPicPr>
            <a:picLocks noChangeAspect="1"/>
          </p:cNvPicPr>
          <p:nvPr/>
        </p:nvPicPr>
        <p:blipFill>
          <a:blip r:embed="rId9"/>
          <a:stretch>
            <a:fillRect/>
          </a:stretch>
        </p:blipFill>
        <p:spPr>
          <a:xfrm>
            <a:off x="1439722" y="3438657"/>
            <a:ext cx="15087600" cy="1377713"/>
          </a:xfrm>
          <a:prstGeom prst="rect">
            <a:avLst/>
          </a:prstGeom>
        </p:spPr>
      </p:pic>
      <p:pic>
        <p:nvPicPr>
          <p:cNvPr id="5" name="תמונה 4">
            <a:extLst>
              <a:ext uri="{FF2B5EF4-FFF2-40B4-BE49-F238E27FC236}">
                <a16:creationId xmlns:a16="http://schemas.microsoft.com/office/drawing/2014/main" id="{8D266371-6171-47F5-B2A5-8A1F6C1D12D7}"/>
              </a:ext>
            </a:extLst>
          </p:cNvPr>
          <p:cNvPicPr>
            <a:picLocks noChangeAspect="1"/>
          </p:cNvPicPr>
          <p:nvPr/>
        </p:nvPicPr>
        <p:blipFill>
          <a:blip r:embed="rId10"/>
          <a:stretch>
            <a:fillRect/>
          </a:stretch>
        </p:blipFill>
        <p:spPr>
          <a:xfrm>
            <a:off x="1454438" y="6896097"/>
            <a:ext cx="15379123" cy="1076325"/>
          </a:xfrm>
          <a:prstGeom prst="rect">
            <a:avLst/>
          </a:prstGeom>
        </p:spPr>
      </p:pic>
    </p:spTree>
    <p:extLst>
      <p:ext uri="{BB962C8B-B14F-4D97-AF65-F5344CB8AC3E}">
        <p14:creationId xmlns:p14="http://schemas.microsoft.com/office/powerpoint/2010/main" val="347845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8" name="TextBox 9">
            <a:extLst>
              <a:ext uri="{FF2B5EF4-FFF2-40B4-BE49-F238E27FC236}">
                <a16:creationId xmlns:a16="http://schemas.microsoft.com/office/drawing/2014/main" id="{14C7716C-607D-4AF2-8719-AE6BD9856832}"/>
              </a:ext>
            </a:extLst>
          </p:cNvPr>
          <p:cNvSpPr txBox="1"/>
          <p:nvPr/>
        </p:nvSpPr>
        <p:spPr>
          <a:xfrm>
            <a:off x="6103506" y="4704502"/>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N=1244</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10" name="Picture 5">
            <a:extLst>
              <a:ext uri="{FF2B5EF4-FFF2-40B4-BE49-F238E27FC236}">
                <a16:creationId xmlns:a16="http://schemas.microsoft.com/office/drawing/2014/main" id="{4135171E-4EC4-4B1C-9402-63555FC04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7123130" y="6485240"/>
            <a:ext cx="13679418" cy="4011560"/>
          </a:xfrm>
          <a:prstGeom prst="rect">
            <a:avLst/>
          </a:prstGeom>
        </p:spPr>
      </p:pic>
      <p:pic>
        <p:nvPicPr>
          <p:cNvPr id="13" name="Picture 7">
            <a:extLst>
              <a:ext uri="{FF2B5EF4-FFF2-40B4-BE49-F238E27FC236}">
                <a16:creationId xmlns:a16="http://schemas.microsoft.com/office/drawing/2014/main" id="{B9321272-F21E-4491-AD6E-60E080C6DB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900000">
            <a:off x="10065856" y="5933107"/>
            <a:ext cx="4937076" cy="6527385"/>
          </a:xfrm>
          <a:prstGeom prst="rect">
            <a:avLst/>
          </a:prstGeom>
        </p:spPr>
      </p:pic>
      <p:pic>
        <p:nvPicPr>
          <p:cNvPr id="14" name="Picture 8">
            <a:extLst>
              <a:ext uri="{FF2B5EF4-FFF2-40B4-BE49-F238E27FC236}">
                <a16:creationId xmlns:a16="http://schemas.microsoft.com/office/drawing/2014/main" id="{0908F454-CD02-4074-BF5C-5AFF9F3836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5239">
            <a:off x="15797813" y="6788100"/>
            <a:ext cx="3726075" cy="4296313"/>
          </a:xfrm>
          <a:prstGeom prst="rect">
            <a:avLst/>
          </a:prstGeom>
        </p:spPr>
      </p:pic>
      <p:pic>
        <p:nvPicPr>
          <p:cNvPr id="15" name="Picture 9">
            <a:extLst>
              <a:ext uri="{FF2B5EF4-FFF2-40B4-BE49-F238E27FC236}">
                <a16:creationId xmlns:a16="http://schemas.microsoft.com/office/drawing/2014/main" id="{C691FBAD-6CB6-4DE6-85A8-D303AA564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633115">
            <a:off x="13837724" y="5645711"/>
            <a:ext cx="4324624" cy="4986464"/>
          </a:xfrm>
          <a:prstGeom prst="rect">
            <a:avLst/>
          </a:prstGeom>
        </p:spPr>
      </p:pic>
      <p:sp>
        <p:nvSpPr>
          <p:cNvPr id="9" name="TextBox 11">
            <a:extLst>
              <a:ext uri="{FF2B5EF4-FFF2-40B4-BE49-F238E27FC236}">
                <a16:creationId xmlns:a16="http://schemas.microsoft.com/office/drawing/2014/main" id="{A0CD4CC6-916F-4852-8810-4B6E640CFF2D}"/>
              </a:ext>
            </a:extLst>
          </p:cNvPr>
          <p:cNvSpPr txBox="1"/>
          <p:nvPr/>
        </p:nvSpPr>
        <p:spPr>
          <a:xfrm>
            <a:off x="1905000" y="-38100"/>
            <a:ext cx="14630400" cy="1211870"/>
          </a:xfrm>
          <a:prstGeom prst="rect">
            <a:avLst/>
          </a:prstGeom>
        </p:spPr>
        <p:txBody>
          <a:bodyPr wrap="square" lIns="0" tIns="0" rIns="0" bIns="0" rtlCol="0" anchor="t">
            <a:spAutoFit/>
          </a:bodyPr>
          <a:lstStyle/>
          <a:p>
            <a:pPr algn="ctr">
              <a:lnSpc>
                <a:spcPts val="12599"/>
              </a:lnSpc>
            </a:pPr>
            <a:r>
              <a:rPr lang="en-US" sz="7200" dirty="0">
                <a:solidFill>
                  <a:srgbClr val="FFFFFF"/>
                </a:solidFill>
                <a:latin typeface="Granaina"/>
              </a:rPr>
              <a:t>Prediction of motivation on Full Datasets</a:t>
            </a:r>
          </a:p>
        </p:txBody>
      </p:sp>
      <p:graphicFrame>
        <p:nvGraphicFramePr>
          <p:cNvPr id="4" name="תרשים 3">
            <a:extLst>
              <a:ext uri="{FF2B5EF4-FFF2-40B4-BE49-F238E27FC236}">
                <a16:creationId xmlns:a16="http://schemas.microsoft.com/office/drawing/2014/main" id="{170A6F1D-C9B5-421A-9C33-E0432B7F470B}"/>
              </a:ext>
            </a:extLst>
          </p:cNvPr>
          <p:cNvGraphicFramePr/>
          <p:nvPr>
            <p:extLst>
              <p:ext uri="{D42A27DB-BD31-4B8C-83A1-F6EECF244321}">
                <p14:modId xmlns:p14="http://schemas.microsoft.com/office/powerpoint/2010/main" val="1806367964"/>
              </p:ext>
            </p:extLst>
          </p:nvPr>
        </p:nvGraphicFramePr>
        <p:xfrm>
          <a:off x="-978551" y="1710725"/>
          <a:ext cx="8534400" cy="599088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2" name="תרשים 11">
            <a:extLst>
              <a:ext uri="{FF2B5EF4-FFF2-40B4-BE49-F238E27FC236}">
                <a16:creationId xmlns:a16="http://schemas.microsoft.com/office/drawing/2014/main" id="{EE416C03-20A3-4314-BDE6-ACB136F01C8F}"/>
              </a:ext>
            </a:extLst>
          </p:cNvPr>
          <p:cNvGraphicFramePr/>
          <p:nvPr>
            <p:extLst>
              <p:ext uri="{D42A27DB-BD31-4B8C-83A1-F6EECF244321}">
                <p14:modId xmlns:p14="http://schemas.microsoft.com/office/powerpoint/2010/main" val="4103769391"/>
              </p:ext>
            </p:extLst>
          </p:nvPr>
        </p:nvGraphicFramePr>
        <p:xfrm>
          <a:off x="9695263" y="1493216"/>
          <a:ext cx="8381308" cy="7033180"/>
        </p:xfrm>
        <a:graphic>
          <a:graphicData uri="http://schemas.openxmlformats.org/drawingml/2006/chart">
            <c:chart xmlns:c="http://schemas.openxmlformats.org/drawingml/2006/chart" xmlns:r="http://schemas.openxmlformats.org/officeDocument/2006/relationships" r:id="rId12"/>
          </a:graphicData>
        </a:graphic>
      </p:graphicFrame>
      <p:sp>
        <p:nvSpPr>
          <p:cNvPr id="16" name="TextBox 9">
            <a:extLst>
              <a:ext uri="{FF2B5EF4-FFF2-40B4-BE49-F238E27FC236}">
                <a16:creationId xmlns:a16="http://schemas.microsoft.com/office/drawing/2014/main" id="{0DD07E7A-28B5-46D2-BF0D-D7CAAB2C0D4E}"/>
              </a:ext>
            </a:extLst>
          </p:cNvPr>
          <p:cNvSpPr txBox="1"/>
          <p:nvPr/>
        </p:nvSpPr>
        <p:spPr>
          <a:xfrm>
            <a:off x="16526232" y="4622414"/>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N=403</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3" name="Picture 2" descr="Text&#10;&#10;Description automatically generated">
            <a:extLst>
              <a:ext uri="{FF2B5EF4-FFF2-40B4-BE49-F238E27FC236}">
                <a16:creationId xmlns:a16="http://schemas.microsoft.com/office/drawing/2014/main" id="{04835D16-0872-48E5-A7B8-A2A222FCFC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4917" y="6144273"/>
            <a:ext cx="6156528" cy="4011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4135171E-4EC4-4B1C-9402-63555FC04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7123130" y="6485240"/>
            <a:ext cx="13679418" cy="4011560"/>
          </a:xfrm>
          <a:prstGeom prst="rect">
            <a:avLst/>
          </a:prstGeom>
        </p:spPr>
      </p:pic>
      <p:pic>
        <p:nvPicPr>
          <p:cNvPr id="13" name="Picture 7">
            <a:extLst>
              <a:ext uri="{FF2B5EF4-FFF2-40B4-BE49-F238E27FC236}">
                <a16:creationId xmlns:a16="http://schemas.microsoft.com/office/drawing/2014/main" id="{B9321272-F21E-4491-AD6E-60E080C6DB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900000">
            <a:off x="10065856" y="5933107"/>
            <a:ext cx="4937076" cy="6527385"/>
          </a:xfrm>
          <a:prstGeom prst="rect">
            <a:avLst/>
          </a:prstGeom>
        </p:spPr>
      </p:pic>
      <p:pic>
        <p:nvPicPr>
          <p:cNvPr id="14" name="Picture 8">
            <a:extLst>
              <a:ext uri="{FF2B5EF4-FFF2-40B4-BE49-F238E27FC236}">
                <a16:creationId xmlns:a16="http://schemas.microsoft.com/office/drawing/2014/main" id="{0908F454-CD02-4074-BF5C-5AFF9F3836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5239">
            <a:off x="15797813" y="6788100"/>
            <a:ext cx="3726075" cy="4296313"/>
          </a:xfrm>
          <a:prstGeom prst="rect">
            <a:avLst/>
          </a:prstGeom>
        </p:spPr>
      </p:pic>
      <p:pic>
        <p:nvPicPr>
          <p:cNvPr id="15" name="Picture 9">
            <a:extLst>
              <a:ext uri="{FF2B5EF4-FFF2-40B4-BE49-F238E27FC236}">
                <a16:creationId xmlns:a16="http://schemas.microsoft.com/office/drawing/2014/main" id="{C691FBAD-6CB6-4DE6-85A8-D303AA564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633115">
            <a:off x="13837724" y="5645711"/>
            <a:ext cx="4324624" cy="4986464"/>
          </a:xfrm>
          <a:prstGeom prst="rect">
            <a:avLst/>
          </a:prstGeom>
        </p:spPr>
      </p:pic>
      <p:sp>
        <p:nvSpPr>
          <p:cNvPr id="9" name="TextBox 11">
            <a:extLst>
              <a:ext uri="{FF2B5EF4-FFF2-40B4-BE49-F238E27FC236}">
                <a16:creationId xmlns:a16="http://schemas.microsoft.com/office/drawing/2014/main" id="{A0CD4CC6-916F-4852-8810-4B6E640CFF2D}"/>
              </a:ext>
            </a:extLst>
          </p:cNvPr>
          <p:cNvSpPr txBox="1"/>
          <p:nvPr/>
        </p:nvSpPr>
        <p:spPr>
          <a:xfrm>
            <a:off x="1905000" y="-38100"/>
            <a:ext cx="14630400" cy="1211870"/>
          </a:xfrm>
          <a:prstGeom prst="rect">
            <a:avLst/>
          </a:prstGeom>
        </p:spPr>
        <p:txBody>
          <a:bodyPr wrap="square" lIns="0" tIns="0" rIns="0" bIns="0" rtlCol="0" anchor="t">
            <a:spAutoFit/>
          </a:bodyPr>
          <a:lstStyle/>
          <a:p>
            <a:pPr algn="ctr">
              <a:lnSpc>
                <a:spcPts val="12599"/>
              </a:lnSpc>
            </a:pPr>
            <a:r>
              <a:rPr lang="en-US" sz="7200" dirty="0">
                <a:solidFill>
                  <a:srgbClr val="FFFFFF"/>
                </a:solidFill>
                <a:latin typeface="Granaina"/>
              </a:rPr>
              <a:t>Chi Square test</a:t>
            </a:r>
          </a:p>
        </p:txBody>
      </p:sp>
      <p:sp>
        <p:nvSpPr>
          <p:cNvPr id="16" name="TextBox 9">
            <a:extLst>
              <a:ext uri="{FF2B5EF4-FFF2-40B4-BE49-F238E27FC236}">
                <a16:creationId xmlns:a16="http://schemas.microsoft.com/office/drawing/2014/main" id="{0DD07E7A-28B5-46D2-BF0D-D7CAAB2C0D4E}"/>
              </a:ext>
            </a:extLst>
          </p:cNvPr>
          <p:cNvSpPr txBox="1"/>
          <p:nvPr/>
        </p:nvSpPr>
        <p:spPr>
          <a:xfrm>
            <a:off x="7682850" y="5998168"/>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N=1647</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5" name="תמונה 4">
            <a:extLst>
              <a:ext uri="{FF2B5EF4-FFF2-40B4-BE49-F238E27FC236}">
                <a16:creationId xmlns:a16="http://schemas.microsoft.com/office/drawing/2014/main" id="{2D14B5A7-46A6-4409-A34C-FE7C7E7CAFD2}"/>
              </a:ext>
            </a:extLst>
          </p:cNvPr>
          <p:cNvPicPr>
            <a:picLocks noChangeAspect="1"/>
          </p:cNvPicPr>
          <p:nvPr/>
        </p:nvPicPr>
        <p:blipFill>
          <a:blip r:embed="rId11"/>
          <a:stretch>
            <a:fillRect/>
          </a:stretch>
        </p:blipFill>
        <p:spPr>
          <a:xfrm>
            <a:off x="0" y="1831370"/>
            <a:ext cx="8922715" cy="4152346"/>
          </a:xfrm>
          <a:prstGeom prst="rect">
            <a:avLst/>
          </a:prstGeom>
        </p:spPr>
      </p:pic>
      <p:pic>
        <p:nvPicPr>
          <p:cNvPr id="7" name="תמונה 6">
            <a:extLst>
              <a:ext uri="{FF2B5EF4-FFF2-40B4-BE49-F238E27FC236}">
                <a16:creationId xmlns:a16="http://schemas.microsoft.com/office/drawing/2014/main" id="{65D11897-2419-46C3-A354-6E5D74E2AB01}"/>
              </a:ext>
            </a:extLst>
          </p:cNvPr>
          <p:cNvPicPr>
            <a:picLocks noChangeAspect="1"/>
          </p:cNvPicPr>
          <p:nvPr/>
        </p:nvPicPr>
        <p:blipFill>
          <a:blip r:embed="rId12"/>
          <a:stretch>
            <a:fillRect/>
          </a:stretch>
        </p:blipFill>
        <p:spPr>
          <a:xfrm>
            <a:off x="9144000" y="1986416"/>
            <a:ext cx="8922715" cy="3886200"/>
          </a:xfrm>
          <a:prstGeom prst="rect">
            <a:avLst/>
          </a:prstGeom>
        </p:spPr>
      </p:pic>
      <p:sp>
        <p:nvSpPr>
          <p:cNvPr id="11" name="אליפסה 10">
            <a:extLst>
              <a:ext uri="{FF2B5EF4-FFF2-40B4-BE49-F238E27FC236}">
                <a16:creationId xmlns:a16="http://schemas.microsoft.com/office/drawing/2014/main" id="{74E1BE49-30FC-466D-932A-CEFEC92F9716}"/>
              </a:ext>
            </a:extLst>
          </p:cNvPr>
          <p:cNvSpPr/>
          <p:nvPr/>
        </p:nvSpPr>
        <p:spPr>
          <a:xfrm>
            <a:off x="14140905" y="3237491"/>
            <a:ext cx="801670" cy="533400"/>
          </a:xfrm>
          <a:prstGeom prst="ellipse">
            <a:avLst/>
          </a:prstGeom>
          <a:noFill/>
          <a:ln>
            <a:solidFill>
              <a:srgbClr val="CF867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מחבר ישר 18">
            <a:extLst>
              <a:ext uri="{FF2B5EF4-FFF2-40B4-BE49-F238E27FC236}">
                <a16:creationId xmlns:a16="http://schemas.microsoft.com/office/drawing/2014/main" id="{C11B36B0-FFCB-421F-A988-2CE4EFDEFBFF}"/>
              </a:ext>
            </a:extLst>
          </p:cNvPr>
          <p:cNvCxnSpPr/>
          <p:nvPr/>
        </p:nvCxnSpPr>
        <p:spPr>
          <a:xfrm flipH="1">
            <a:off x="9608575" y="5371091"/>
            <a:ext cx="7200000" cy="0"/>
          </a:xfrm>
          <a:prstGeom prst="line">
            <a:avLst/>
          </a:prstGeom>
          <a:ln>
            <a:solidFill>
              <a:srgbClr val="CF86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50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AutoShape 2"/>
          <p:cNvSpPr/>
          <p:nvPr/>
        </p:nvSpPr>
        <p:spPr>
          <a:xfrm>
            <a:off x="-334967" y="8169048"/>
            <a:ext cx="9478967" cy="0"/>
          </a:xfrm>
          <a:prstGeom prst="line">
            <a:avLst/>
          </a:prstGeom>
          <a:ln w="19050" cap="rnd">
            <a:solidFill>
              <a:srgbClr val="40353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87200" y="4610100"/>
            <a:ext cx="11002178" cy="5061002"/>
          </a:xfrm>
          <a:prstGeom prst="rect">
            <a:avLst/>
          </a:prstGeom>
        </p:spPr>
      </p:pic>
      <p:grpSp>
        <p:nvGrpSpPr>
          <p:cNvPr id="5" name="Group 5"/>
          <p:cNvGrpSpPr/>
          <p:nvPr/>
        </p:nvGrpSpPr>
        <p:grpSpPr>
          <a:xfrm>
            <a:off x="4724400" y="190500"/>
            <a:ext cx="8426307" cy="2122611"/>
            <a:chOff x="0" y="0"/>
            <a:chExt cx="11235076" cy="2830149"/>
          </a:xfrm>
        </p:grpSpPr>
        <p:sp>
          <p:nvSpPr>
            <p:cNvPr id="6" name="TextBox 6"/>
            <p:cNvSpPr txBox="1"/>
            <p:nvPr/>
          </p:nvSpPr>
          <p:spPr>
            <a:xfrm>
              <a:off x="0" y="161925"/>
              <a:ext cx="11235076" cy="1666875"/>
            </a:xfrm>
            <a:prstGeom prst="rect">
              <a:avLst/>
            </a:prstGeom>
          </p:spPr>
          <p:txBody>
            <a:bodyPr lIns="0" tIns="0" rIns="0" bIns="0" rtlCol="0" anchor="t">
              <a:spAutoFit/>
            </a:bodyPr>
            <a:lstStyle/>
            <a:p>
              <a:pPr marL="0" lvl="0" indent="0" algn="ctr">
                <a:lnSpc>
                  <a:spcPts val="9000"/>
                </a:lnSpc>
              </a:pPr>
              <a:r>
                <a:rPr lang="en-US" sz="9000" u="none" dirty="0">
                  <a:solidFill>
                    <a:srgbClr val="FFF3EB"/>
                  </a:solidFill>
                  <a:latin typeface="Granaina"/>
                </a:rPr>
                <a:t>Thank you!</a:t>
              </a:r>
            </a:p>
          </p:txBody>
        </p:sp>
        <p:sp>
          <p:nvSpPr>
            <p:cNvPr id="7" name="TextBox 7"/>
            <p:cNvSpPr txBox="1"/>
            <p:nvPr/>
          </p:nvSpPr>
          <p:spPr>
            <a:xfrm>
              <a:off x="0" y="2147735"/>
              <a:ext cx="11235076" cy="682413"/>
            </a:xfrm>
            <a:prstGeom prst="rect">
              <a:avLst/>
            </a:prstGeom>
          </p:spPr>
          <p:txBody>
            <a:bodyPr lIns="0" tIns="0" rIns="0" bIns="0" rtlCol="0" anchor="t">
              <a:spAutoFit/>
            </a:bodyPr>
            <a:lstStyle/>
            <a:p>
              <a:pPr marL="0" lvl="0" indent="0">
                <a:lnSpc>
                  <a:spcPts val="4159"/>
                </a:lnSpc>
                <a:spcBef>
                  <a:spcPct val="0"/>
                </a:spcBef>
              </a:pPr>
              <a:endParaRPr/>
            </a:p>
          </p:txBody>
        </p:sp>
      </p:grpSp>
      <p:pic>
        <p:nvPicPr>
          <p:cNvPr id="3074" name="Picture 2" descr="12 Greta Thunberg Memes Because How Dare You | Environmental activist,  Pinterest humor, Memes">
            <a:extLst>
              <a:ext uri="{FF2B5EF4-FFF2-40B4-BE49-F238E27FC236}">
                <a16:creationId xmlns:a16="http://schemas.microsoft.com/office/drawing/2014/main" id="{771D3693-2E3C-48B9-B79F-1B8F8BCAA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238500"/>
            <a:ext cx="8343900" cy="5006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3EB"/>
        </a:solidFill>
        <a:effectLst/>
      </p:bgPr>
    </p:bg>
    <p:spTree>
      <p:nvGrpSpPr>
        <p:cNvPr id="1" name=""/>
        <p:cNvGrpSpPr/>
        <p:nvPr/>
      </p:nvGrpSpPr>
      <p:grpSpPr>
        <a:xfrm>
          <a:off x="0" y="0"/>
          <a:ext cx="0" cy="0"/>
          <a:chOff x="0" y="0"/>
          <a:chExt cx="0" cy="0"/>
        </a:xfrm>
      </p:grpSpPr>
      <p:sp>
        <p:nvSpPr>
          <p:cNvPr id="2" name="TextBox 2"/>
          <p:cNvSpPr txBox="1"/>
          <p:nvPr/>
        </p:nvSpPr>
        <p:spPr>
          <a:xfrm>
            <a:off x="1028700" y="1485103"/>
            <a:ext cx="10609200" cy="1154162"/>
          </a:xfrm>
          <a:prstGeom prst="rect">
            <a:avLst/>
          </a:prstGeom>
        </p:spPr>
        <p:txBody>
          <a:bodyPr lIns="0" tIns="0" rIns="0" bIns="0" rtlCol="0" anchor="t">
            <a:spAutoFit/>
          </a:bodyPr>
          <a:lstStyle/>
          <a:p>
            <a:pPr marL="0" lvl="0" indent="0" algn="ctr">
              <a:lnSpc>
                <a:spcPts val="9000"/>
              </a:lnSpc>
            </a:pPr>
            <a:r>
              <a:rPr lang="en-US" sz="8800" dirty="0">
                <a:solidFill>
                  <a:srgbClr val="403533"/>
                </a:solidFill>
                <a:latin typeface="Granaina"/>
              </a:rPr>
              <a:t>Tagged Data</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92184" y="-2382713"/>
            <a:ext cx="4074479" cy="5716743"/>
          </a:xfrm>
          <a:prstGeom prst="rect">
            <a:avLst/>
          </a:prstGeom>
        </p:spPr>
      </p:pic>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452751" y="5116368"/>
            <a:ext cx="3224529" cy="5456896"/>
          </a:xfrm>
          <a:prstGeom prst="rect">
            <a:avLst/>
          </a:prstGeom>
        </p:spPr>
      </p:pic>
      <p:graphicFrame>
        <p:nvGraphicFramePr>
          <p:cNvPr id="6" name="טבלה 5">
            <a:extLst>
              <a:ext uri="{FF2B5EF4-FFF2-40B4-BE49-F238E27FC236}">
                <a16:creationId xmlns:a16="http://schemas.microsoft.com/office/drawing/2014/main" id="{32FC2B39-DF0F-4084-B1D4-7F1812089DBF}"/>
              </a:ext>
            </a:extLst>
          </p:cNvPr>
          <p:cNvGraphicFramePr>
            <a:graphicFrameLocks noGrp="1"/>
          </p:cNvGraphicFramePr>
          <p:nvPr>
            <p:extLst>
              <p:ext uri="{D42A27DB-BD31-4B8C-83A1-F6EECF244321}">
                <p14:modId xmlns:p14="http://schemas.microsoft.com/office/powerpoint/2010/main" val="3827529263"/>
              </p:ext>
            </p:extLst>
          </p:nvPr>
        </p:nvGraphicFramePr>
        <p:xfrm>
          <a:off x="4413191" y="4229100"/>
          <a:ext cx="8362951" cy="2518570"/>
        </p:xfrm>
        <a:graphic>
          <a:graphicData uri="http://schemas.openxmlformats.org/drawingml/2006/table">
            <a:tbl>
              <a:tblPr rtl="1"/>
              <a:tblGrid>
                <a:gridCol w="1520536">
                  <a:extLst>
                    <a:ext uri="{9D8B030D-6E8A-4147-A177-3AD203B41FA5}">
                      <a16:colId xmlns:a16="http://schemas.microsoft.com/office/drawing/2014/main" val="50850910"/>
                    </a:ext>
                  </a:extLst>
                </a:gridCol>
                <a:gridCol w="1752841">
                  <a:extLst>
                    <a:ext uri="{9D8B030D-6E8A-4147-A177-3AD203B41FA5}">
                      <a16:colId xmlns:a16="http://schemas.microsoft.com/office/drawing/2014/main" val="4230727537"/>
                    </a:ext>
                  </a:extLst>
                </a:gridCol>
                <a:gridCol w="1224877">
                  <a:extLst>
                    <a:ext uri="{9D8B030D-6E8A-4147-A177-3AD203B41FA5}">
                      <a16:colId xmlns:a16="http://schemas.microsoft.com/office/drawing/2014/main" val="2171122971"/>
                    </a:ext>
                  </a:extLst>
                </a:gridCol>
                <a:gridCol w="1942908">
                  <a:extLst>
                    <a:ext uri="{9D8B030D-6E8A-4147-A177-3AD203B41FA5}">
                      <a16:colId xmlns:a16="http://schemas.microsoft.com/office/drawing/2014/main" val="1628359123"/>
                    </a:ext>
                  </a:extLst>
                </a:gridCol>
                <a:gridCol w="1921789">
                  <a:extLst>
                    <a:ext uri="{9D8B030D-6E8A-4147-A177-3AD203B41FA5}">
                      <a16:colId xmlns:a16="http://schemas.microsoft.com/office/drawing/2014/main" val="870964348"/>
                    </a:ext>
                  </a:extLst>
                </a:gridCol>
              </a:tblGrid>
              <a:tr h="503714">
                <a:tc gridSpan="2">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veganism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rtl="1"/>
                      <a:endParaRPr lang="he-IL"/>
                    </a:p>
                  </a:txBody>
                  <a:tcPr/>
                </a:tc>
                <a:tc gridSpan="2">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minimalism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rtl="1"/>
                      <a:endParaRPr lang="he-IL"/>
                    </a:p>
                  </a:txBody>
                  <a:tcPr/>
                </a:tc>
                <a:tc>
                  <a:txBody>
                    <a:bodyPr/>
                    <a:lstStyle/>
                    <a:p>
                      <a:pPr algn="ctr" rtl="0" fontAlgn="ctr"/>
                      <a:endPar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53330473"/>
                  </a:ext>
                </a:extLst>
              </a:tr>
              <a:tr h="503714">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labeled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prediction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labeled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prediction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668682"/>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biospheric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031280"/>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egocentric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565288"/>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mixed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817178"/>
                  </a:ext>
                </a:extLst>
              </a:tr>
            </a:tbl>
          </a:graphicData>
        </a:graphic>
      </p:graphicFrame>
      <p:sp>
        <p:nvSpPr>
          <p:cNvPr id="7" name="מלבן 6">
            <a:extLst>
              <a:ext uri="{FF2B5EF4-FFF2-40B4-BE49-F238E27FC236}">
                <a16:creationId xmlns:a16="http://schemas.microsoft.com/office/drawing/2014/main" id="{C6ACEC76-C591-4C6F-B8BF-FD0A51450356}"/>
              </a:ext>
            </a:extLst>
          </p:cNvPr>
          <p:cNvSpPr/>
          <p:nvPr/>
        </p:nvSpPr>
        <p:spPr>
          <a:xfrm>
            <a:off x="8305800" y="4762500"/>
            <a:ext cx="1219200" cy="1985170"/>
          </a:xfrm>
          <a:prstGeom prst="rect">
            <a:avLst/>
          </a:prstGeom>
          <a:no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124A69F5-0899-43DA-A7E4-745CC0382CD7}"/>
              </a:ext>
            </a:extLst>
          </p:cNvPr>
          <p:cNvSpPr/>
          <p:nvPr/>
        </p:nvSpPr>
        <p:spPr>
          <a:xfrm>
            <a:off x="11277600" y="4762500"/>
            <a:ext cx="1498542" cy="1985170"/>
          </a:xfrm>
          <a:prstGeom prst="rect">
            <a:avLst/>
          </a:prstGeom>
          <a:no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667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8679">
            <a:alpha val="64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7818" y="-299744"/>
            <a:ext cx="7936055" cy="9150588"/>
          </a:xfrm>
          <a:prstGeom prst="rect">
            <a:avLst/>
          </a:prstGeom>
        </p:spPr>
      </p:pic>
      <p:sp>
        <p:nvSpPr>
          <p:cNvPr id="4" name="TextBox 4"/>
          <p:cNvSpPr txBox="1"/>
          <p:nvPr/>
        </p:nvSpPr>
        <p:spPr>
          <a:xfrm>
            <a:off x="5916703" y="-120316"/>
            <a:ext cx="6454593" cy="961802"/>
          </a:xfrm>
          <a:prstGeom prst="rect">
            <a:avLst/>
          </a:prstGeom>
        </p:spPr>
        <p:txBody>
          <a:bodyPr wrap="square" lIns="0" tIns="0" rIns="0" bIns="0" rtlCol="0" anchor="t">
            <a:spAutoFit/>
          </a:bodyPr>
          <a:lstStyle/>
          <a:p>
            <a:pPr marL="0" lvl="0" indent="0" algn="ctr">
              <a:lnSpc>
                <a:spcPts val="9999"/>
              </a:lnSpc>
            </a:pPr>
            <a:r>
              <a:rPr lang="en-US" sz="6000" dirty="0">
                <a:solidFill>
                  <a:srgbClr val="CF8679"/>
                </a:solidFill>
                <a:latin typeface="Granaina"/>
              </a:rPr>
              <a:t>Choosing a Model</a:t>
            </a:r>
          </a:p>
        </p:txBody>
      </p:sp>
      <p:sp>
        <p:nvSpPr>
          <p:cNvPr id="10" name="TextBox 9">
            <a:extLst>
              <a:ext uri="{FF2B5EF4-FFF2-40B4-BE49-F238E27FC236}">
                <a16:creationId xmlns:a16="http://schemas.microsoft.com/office/drawing/2014/main" id="{0B0FA342-5714-4E99-B4D9-84F4E71FFC88}"/>
              </a:ext>
            </a:extLst>
          </p:cNvPr>
          <p:cNvSpPr txBox="1"/>
          <p:nvPr/>
        </p:nvSpPr>
        <p:spPr>
          <a:xfrm>
            <a:off x="1740909" y="2605396"/>
            <a:ext cx="4495800" cy="3068661"/>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What is the</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main motivation?</a:t>
            </a:r>
            <a:endParaRPr lang="en-US" sz="2800" b="1"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(N=48)</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5" name="TextBox 9">
            <a:extLst>
              <a:ext uri="{FF2B5EF4-FFF2-40B4-BE49-F238E27FC236}">
                <a16:creationId xmlns:a16="http://schemas.microsoft.com/office/drawing/2014/main" id="{94441C52-4A98-48F4-AC20-B2FCC4BEF843}"/>
              </a:ext>
            </a:extLst>
          </p:cNvPr>
          <p:cNvSpPr txBox="1"/>
          <p:nvPr/>
        </p:nvSpPr>
        <p:spPr>
          <a:xfrm>
            <a:off x="11155504" y="1943100"/>
            <a:ext cx="4495800" cy="2196627"/>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What is the</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main motivation</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In each behavior?</a:t>
            </a: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3" name="חץ: למטה 2">
            <a:extLst>
              <a:ext uri="{FF2B5EF4-FFF2-40B4-BE49-F238E27FC236}">
                <a16:creationId xmlns:a16="http://schemas.microsoft.com/office/drawing/2014/main" id="{2D384E19-B102-437E-840B-CC091D1691A3}"/>
              </a:ext>
            </a:extLst>
          </p:cNvPr>
          <p:cNvSpPr/>
          <p:nvPr/>
        </p:nvSpPr>
        <p:spPr>
          <a:xfrm>
            <a:off x="3760209"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7" name="TextBox 9">
            <a:extLst>
              <a:ext uri="{FF2B5EF4-FFF2-40B4-BE49-F238E27FC236}">
                <a16:creationId xmlns:a16="http://schemas.microsoft.com/office/drawing/2014/main" id="{EEADD80E-82B5-4FEB-950B-05D66CDDFF4F}"/>
              </a:ext>
            </a:extLst>
          </p:cNvPr>
          <p:cNvSpPr txBox="1"/>
          <p:nvPr/>
        </p:nvSpPr>
        <p:spPr>
          <a:xfrm>
            <a:off x="1851964" y="7582165"/>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8" name="חץ: למטה 7">
            <a:extLst>
              <a:ext uri="{FF2B5EF4-FFF2-40B4-BE49-F238E27FC236}">
                <a16:creationId xmlns:a16="http://schemas.microsoft.com/office/drawing/2014/main" id="{FD61F783-6D77-4CD5-AEF5-946B620E2A0B}"/>
              </a:ext>
            </a:extLst>
          </p:cNvPr>
          <p:cNvSpPr/>
          <p:nvPr/>
        </p:nvSpPr>
        <p:spPr>
          <a:xfrm>
            <a:off x="11155504"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9" name="חץ: למטה 8">
            <a:extLst>
              <a:ext uri="{FF2B5EF4-FFF2-40B4-BE49-F238E27FC236}">
                <a16:creationId xmlns:a16="http://schemas.microsoft.com/office/drawing/2014/main" id="{A9EBC667-42E9-4B5D-8B0A-07485AF85A25}"/>
              </a:ext>
            </a:extLst>
          </p:cNvPr>
          <p:cNvSpPr/>
          <p:nvPr/>
        </p:nvSpPr>
        <p:spPr>
          <a:xfrm>
            <a:off x="15468599"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1" name="TextBox 9">
            <a:extLst>
              <a:ext uri="{FF2B5EF4-FFF2-40B4-BE49-F238E27FC236}">
                <a16:creationId xmlns:a16="http://schemas.microsoft.com/office/drawing/2014/main" id="{224F3B4D-B35F-48EC-8BB0-AE19EA0D636E}"/>
              </a:ext>
            </a:extLst>
          </p:cNvPr>
          <p:cNvSpPr txBox="1"/>
          <p:nvPr/>
        </p:nvSpPr>
        <p:spPr>
          <a:xfrm>
            <a:off x="9269555" y="7606790"/>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2" name="TextBox 9">
            <a:extLst>
              <a:ext uri="{FF2B5EF4-FFF2-40B4-BE49-F238E27FC236}">
                <a16:creationId xmlns:a16="http://schemas.microsoft.com/office/drawing/2014/main" id="{E3C9A09D-DA5C-4BEF-BB64-D7021AD27F91}"/>
              </a:ext>
            </a:extLst>
          </p:cNvPr>
          <p:cNvSpPr txBox="1"/>
          <p:nvPr/>
        </p:nvSpPr>
        <p:spPr>
          <a:xfrm>
            <a:off x="13373100" y="7606790"/>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3" name="TextBox 9">
            <a:extLst>
              <a:ext uri="{FF2B5EF4-FFF2-40B4-BE49-F238E27FC236}">
                <a16:creationId xmlns:a16="http://schemas.microsoft.com/office/drawing/2014/main" id="{0F3AFE0C-368B-4101-BC95-E069B357D001}"/>
              </a:ext>
            </a:extLst>
          </p:cNvPr>
          <p:cNvSpPr txBox="1"/>
          <p:nvPr/>
        </p:nvSpPr>
        <p:spPr>
          <a:xfrm>
            <a:off x="9463090" y="4110612"/>
            <a:ext cx="3871910" cy="1760610"/>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(N=24)</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5" name="TextBox 9">
            <a:extLst>
              <a:ext uri="{FF2B5EF4-FFF2-40B4-BE49-F238E27FC236}">
                <a16:creationId xmlns:a16="http://schemas.microsoft.com/office/drawing/2014/main" id="{7E1864C6-3C53-4292-BE00-667B3EB1B448}"/>
              </a:ext>
            </a:extLst>
          </p:cNvPr>
          <p:cNvSpPr txBox="1"/>
          <p:nvPr/>
        </p:nvSpPr>
        <p:spPr>
          <a:xfrm>
            <a:off x="13792200" y="4110612"/>
            <a:ext cx="3871909" cy="1760610"/>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Veganism</a:t>
            </a: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(N=24)</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25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250"/>
                                        <p:tgtEl>
                                          <p:spTgt spid="9"/>
                                        </p:tgtEl>
                                      </p:cBhvr>
                                    </p:animEffect>
                                  </p:childTnLst>
                                </p:cTn>
                              </p:par>
                              <p:par>
                                <p:cTn id="22" presetID="1" presetClass="entr" presetSubtype="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7818" y="-299744"/>
            <a:ext cx="7936055" cy="9150588"/>
          </a:xfrm>
          <a:prstGeom prst="rect">
            <a:avLst/>
          </a:prstGeom>
        </p:spPr>
      </p:pic>
      <p:sp>
        <p:nvSpPr>
          <p:cNvPr id="6" name="TextBox 4">
            <a:extLst>
              <a:ext uri="{FF2B5EF4-FFF2-40B4-BE49-F238E27FC236}">
                <a16:creationId xmlns:a16="http://schemas.microsoft.com/office/drawing/2014/main" id="{8C7F6AA7-69F7-44BF-8106-5F99CA5C6567}"/>
              </a:ext>
            </a:extLst>
          </p:cNvPr>
          <p:cNvSpPr txBox="1"/>
          <p:nvPr/>
        </p:nvSpPr>
        <p:spPr>
          <a:xfrm>
            <a:off x="5916703" y="-120316"/>
            <a:ext cx="6454593" cy="961802"/>
          </a:xfrm>
          <a:prstGeom prst="rect">
            <a:avLst/>
          </a:prstGeom>
        </p:spPr>
        <p:txBody>
          <a:bodyPr wrap="square" lIns="0" tIns="0" rIns="0" bIns="0" rtlCol="0" anchor="t">
            <a:spAutoFit/>
          </a:bodyPr>
          <a:lstStyle/>
          <a:p>
            <a:pPr marL="0" lvl="0" indent="0" algn="ctr">
              <a:lnSpc>
                <a:spcPts val="9999"/>
              </a:lnSpc>
            </a:pPr>
            <a:r>
              <a:rPr lang="en-US" sz="6000" dirty="0">
                <a:solidFill>
                  <a:srgbClr val="CF8679"/>
                </a:solidFill>
                <a:latin typeface="Granaina"/>
              </a:rPr>
              <a:t>Feature Creation</a:t>
            </a:r>
          </a:p>
        </p:txBody>
      </p:sp>
      <p:pic>
        <p:nvPicPr>
          <p:cNvPr id="5" name="תמונה 4">
            <a:extLst>
              <a:ext uri="{FF2B5EF4-FFF2-40B4-BE49-F238E27FC236}">
                <a16:creationId xmlns:a16="http://schemas.microsoft.com/office/drawing/2014/main" id="{F1DCF4FE-F4A4-4666-9014-BE3EDE433B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299364" y="2933700"/>
            <a:ext cx="5474782" cy="5676900"/>
          </a:xfrm>
          <a:prstGeom prst="rect">
            <a:avLst/>
          </a:prstGeom>
        </p:spPr>
      </p:pic>
      <p:pic>
        <p:nvPicPr>
          <p:cNvPr id="9" name="תמונה 8">
            <a:extLst>
              <a:ext uri="{FF2B5EF4-FFF2-40B4-BE49-F238E27FC236}">
                <a16:creationId xmlns:a16="http://schemas.microsoft.com/office/drawing/2014/main" id="{400AF054-64AE-46FD-B066-DDEAF03F5B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21512" y="3906028"/>
            <a:ext cx="7320635" cy="5486400"/>
          </a:xfrm>
          <a:prstGeom prst="rect">
            <a:avLst/>
          </a:prstGeom>
        </p:spPr>
      </p:pic>
      <p:sp>
        <p:nvSpPr>
          <p:cNvPr id="10" name="תיבת טקסט 9">
            <a:extLst>
              <a:ext uri="{FF2B5EF4-FFF2-40B4-BE49-F238E27FC236}">
                <a16:creationId xmlns:a16="http://schemas.microsoft.com/office/drawing/2014/main" id="{4E121031-3357-4D57-A75A-798CB17CCAC2}"/>
              </a:ext>
            </a:extLst>
          </p:cNvPr>
          <p:cNvSpPr txBox="1"/>
          <p:nvPr/>
        </p:nvSpPr>
        <p:spPr>
          <a:xfrm>
            <a:off x="2535956" y="1924653"/>
            <a:ext cx="5995986" cy="1323439"/>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p>
          <a:p>
            <a:pPr algn="ctr"/>
            <a:r>
              <a:rPr lang="en-US" sz="3600" dirty="0">
                <a:solidFill>
                  <a:schemeClr val="bg2">
                    <a:lumMod val="25000"/>
                  </a:schemeClr>
                </a:solidFill>
                <a:latin typeface="Hadassah Friedlaender" panose="02020603050405020304" pitchFamily="18" charset="-79"/>
                <a:cs typeface="Hadassah Friedlaender" panose="02020603050405020304" pitchFamily="18" charset="-79"/>
              </a:rPr>
              <a:t>21 words</a:t>
            </a:r>
            <a:endParaRPr lang="he-IL" sz="3600" dirty="0"/>
          </a:p>
        </p:txBody>
      </p:sp>
      <p:sp>
        <p:nvSpPr>
          <p:cNvPr id="11" name="תיבת טקסט 10">
            <a:extLst>
              <a:ext uri="{FF2B5EF4-FFF2-40B4-BE49-F238E27FC236}">
                <a16:creationId xmlns:a16="http://schemas.microsoft.com/office/drawing/2014/main" id="{E7CBADD9-2120-45A9-A24A-9532DE682FB3}"/>
              </a:ext>
            </a:extLst>
          </p:cNvPr>
          <p:cNvSpPr txBox="1"/>
          <p:nvPr/>
        </p:nvSpPr>
        <p:spPr>
          <a:xfrm>
            <a:off x="9756058" y="1924653"/>
            <a:ext cx="5995986" cy="1261884"/>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p>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39 words</a:t>
            </a:r>
            <a:endParaRPr lang="he-IL" sz="3200" dirty="0"/>
          </a:p>
        </p:txBody>
      </p:sp>
      <p:sp>
        <p:nvSpPr>
          <p:cNvPr id="12" name="TextBox 9">
            <a:extLst>
              <a:ext uri="{FF2B5EF4-FFF2-40B4-BE49-F238E27FC236}">
                <a16:creationId xmlns:a16="http://schemas.microsoft.com/office/drawing/2014/main" id="{5E8FB03A-02E0-4497-9C00-39894016B7D0}"/>
              </a:ext>
            </a:extLst>
          </p:cNvPr>
          <p:cNvSpPr txBox="1"/>
          <p:nvPr/>
        </p:nvSpPr>
        <p:spPr>
          <a:xfrm>
            <a:off x="7109667" y="8761577"/>
            <a:ext cx="4495800" cy="2196627"/>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Compound</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Tree>
    <p:extLst>
      <p:ext uri="{BB962C8B-B14F-4D97-AF65-F5344CB8AC3E}">
        <p14:creationId xmlns:p14="http://schemas.microsoft.com/office/powerpoint/2010/main" val="213992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29" y="-114155"/>
            <a:ext cx="7936055" cy="9150588"/>
          </a:xfrm>
          <a:prstGeom prst="rect">
            <a:avLst/>
          </a:prstGeom>
        </p:spPr>
      </p:pic>
      <p:sp>
        <p:nvSpPr>
          <p:cNvPr id="4" name="TextBox 4"/>
          <p:cNvSpPr txBox="1"/>
          <p:nvPr/>
        </p:nvSpPr>
        <p:spPr>
          <a:xfrm>
            <a:off x="7087720" y="-120508"/>
            <a:ext cx="4112559" cy="961802"/>
          </a:xfrm>
          <a:prstGeom prst="rect">
            <a:avLst/>
          </a:prstGeom>
        </p:spPr>
        <p:txBody>
          <a:bodyPr wrap="square" lIns="0" tIns="0" rIns="0" bIns="0" rtlCol="0" anchor="t">
            <a:spAutoFit/>
          </a:bodyPr>
          <a:lstStyle/>
          <a:p>
            <a:pPr marL="0" lvl="0" indent="0" algn="ctr">
              <a:lnSpc>
                <a:spcPts val="9999"/>
              </a:lnSpc>
            </a:pPr>
            <a:r>
              <a:rPr lang="en-US" sz="5400" dirty="0">
                <a:solidFill>
                  <a:srgbClr val="CF8679"/>
                </a:solidFill>
                <a:latin typeface="Granaina"/>
              </a:rPr>
              <a:t>Feature Selection</a:t>
            </a:r>
          </a:p>
        </p:txBody>
      </p:sp>
      <p:sp>
        <p:nvSpPr>
          <p:cNvPr id="8" name="תיבת טקסט 7">
            <a:extLst>
              <a:ext uri="{FF2B5EF4-FFF2-40B4-BE49-F238E27FC236}">
                <a16:creationId xmlns:a16="http://schemas.microsoft.com/office/drawing/2014/main" id="{0ADCF411-55A6-4613-8906-FD8348F4F877}"/>
              </a:ext>
            </a:extLst>
          </p:cNvPr>
          <p:cNvSpPr txBox="1"/>
          <p:nvPr/>
        </p:nvSpPr>
        <p:spPr>
          <a:xfrm>
            <a:off x="5993607" y="5601408"/>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endParaRPr lang="he-IL" sz="4400" dirty="0"/>
          </a:p>
        </p:txBody>
      </p:sp>
      <p:sp>
        <p:nvSpPr>
          <p:cNvPr id="3" name="AutoShape 2">
            <a:extLst>
              <a:ext uri="{FF2B5EF4-FFF2-40B4-BE49-F238E27FC236}">
                <a16:creationId xmlns:a16="http://schemas.microsoft.com/office/drawing/2014/main" id="{55C04368-060C-4C1A-B5D5-138F9893A75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תיבת טקסט 14">
            <a:extLst>
              <a:ext uri="{FF2B5EF4-FFF2-40B4-BE49-F238E27FC236}">
                <a16:creationId xmlns:a16="http://schemas.microsoft.com/office/drawing/2014/main" id="{9335C18F-6095-4C7E-B4F7-F7268C615EE1}"/>
              </a:ext>
            </a:extLst>
          </p:cNvPr>
          <p:cNvSpPr txBox="1"/>
          <p:nvPr/>
        </p:nvSpPr>
        <p:spPr>
          <a:xfrm>
            <a:off x="6132215" y="1864150"/>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endParaRPr lang="he-IL" sz="4400" dirty="0"/>
          </a:p>
        </p:txBody>
      </p:sp>
      <p:graphicFrame>
        <p:nvGraphicFramePr>
          <p:cNvPr id="5" name="טבלה 5">
            <a:extLst>
              <a:ext uri="{FF2B5EF4-FFF2-40B4-BE49-F238E27FC236}">
                <a16:creationId xmlns:a16="http://schemas.microsoft.com/office/drawing/2014/main" id="{D72AB93A-772A-445D-AC56-1D04D5ED2793}"/>
              </a:ext>
            </a:extLst>
          </p:cNvPr>
          <p:cNvGraphicFramePr>
            <a:graphicFrameLocks noGrp="1"/>
          </p:cNvGraphicFramePr>
          <p:nvPr>
            <p:extLst>
              <p:ext uri="{D42A27DB-BD31-4B8C-83A1-F6EECF244321}">
                <p14:modId xmlns:p14="http://schemas.microsoft.com/office/powerpoint/2010/main" val="2109447979"/>
              </p:ext>
            </p:extLst>
          </p:nvPr>
        </p:nvGraphicFramePr>
        <p:xfrm>
          <a:off x="2895600" y="2630747"/>
          <a:ext cx="12192000" cy="148336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3239355688"/>
                    </a:ext>
                  </a:extLst>
                </a:gridCol>
                <a:gridCol w="2032000">
                  <a:extLst>
                    <a:ext uri="{9D8B030D-6E8A-4147-A177-3AD203B41FA5}">
                      <a16:colId xmlns:a16="http://schemas.microsoft.com/office/drawing/2014/main" val="3807796640"/>
                    </a:ext>
                  </a:extLst>
                </a:gridCol>
                <a:gridCol w="2032000">
                  <a:extLst>
                    <a:ext uri="{9D8B030D-6E8A-4147-A177-3AD203B41FA5}">
                      <a16:colId xmlns:a16="http://schemas.microsoft.com/office/drawing/2014/main" val="195596371"/>
                    </a:ext>
                  </a:extLst>
                </a:gridCol>
                <a:gridCol w="2032000">
                  <a:extLst>
                    <a:ext uri="{9D8B030D-6E8A-4147-A177-3AD203B41FA5}">
                      <a16:colId xmlns:a16="http://schemas.microsoft.com/office/drawing/2014/main" val="3612190786"/>
                    </a:ext>
                  </a:extLst>
                </a:gridCol>
                <a:gridCol w="2032000">
                  <a:extLst>
                    <a:ext uri="{9D8B030D-6E8A-4147-A177-3AD203B41FA5}">
                      <a16:colId xmlns:a16="http://schemas.microsoft.com/office/drawing/2014/main" val="769121601"/>
                    </a:ext>
                  </a:extLst>
                </a:gridCol>
                <a:gridCol w="2032000">
                  <a:extLst>
                    <a:ext uri="{9D8B030D-6E8A-4147-A177-3AD203B41FA5}">
                      <a16:colId xmlns:a16="http://schemas.microsoft.com/office/drawing/2014/main" val="468680934"/>
                    </a:ext>
                  </a:extLst>
                </a:gridCol>
              </a:tblGrid>
              <a:tr h="370840">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environment</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compound</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err="1">
                          <a:solidFill>
                            <a:schemeClr val="bg1"/>
                          </a:solidFill>
                          <a:latin typeface="Hadassah Friedlaender" panose="02020603050405020304" pitchFamily="18" charset="-79"/>
                          <a:ea typeface="+mn-ea"/>
                          <a:cs typeface="Hadassah Friedlaender" panose="02020603050405020304" pitchFamily="18" charset="-79"/>
                        </a:rPr>
                        <a:t>Wast</a:t>
                      </a:r>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earth</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err="1">
                          <a:solidFill>
                            <a:schemeClr val="bg1"/>
                          </a:solidFill>
                          <a:latin typeface="Hadassah Friedlaender" panose="02020603050405020304" pitchFamily="18" charset="-79"/>
                          <a:ea typeface="+mn-ea"/>
                          <a:cs typeface="Hadassah Friedlaender" panose="02020603050405020304" pitchFamily="18" charset="-79"/>
                        </a:rPr>
                        <a:t>Alway</a:t>
                      </a:r>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(s)</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endParaRPr lang="he-IL" sz="1800" b="1" kern="120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3408598212"/>
                  </a:ext>
                </a:extLst>
              </a:tr>
              <a:tr h="370840">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Filter</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2784673912"/>
                  </a:ext>
                </a:extLst>
              </a:tr>
              <a:tr h="370840">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Wrapper</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790982779"/>
                  </a:ext>
                </a:extLst>
              </a:tr>
              <a:tr h="370840">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Embedded </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489828892"/>
                  </a:ext>
                </a:extLst>
              </a:tr>
            </a:tbl>
          </a:graphicData>
        </a:graphic>
      </p:graphicFrame>
      <p:graphicFrame>
        <p:nvGraphicFramePr>
          <p:cNvPr id="11" name="טבלה 5">
            <a:extLst>
              <a:ext uri="{FF2B5EF4-FFF2-40B4-BE49-F238E27FC236}">
                <a16:creationId xmlns:a16="http://schemas.microsoft.com/office/drawing/2014/main" id="{6B6260D6-564C-4FB2-A486-084B10A39CD3}"/>
              </a:ext>
            </a:extLst>
          </p:cNvPr>
          <p:cNvGraphicFramePr>
            <a:graphicFrameLocks noGrp="1"/>
          </p:cNvGraphicFramePr>
          <p:nvPr>
            <p:extLst>
              <p:ext uri="{D42A27DB-BD31-4B8C-83A1-F6EECF244321}">
                <p14:modId xmlns:p14="http://schemas.microsoft.com/office/powerpoint/2010/main" val="2482844479"/>
              </p:ext>
            </p:extLst>
          </p:nvPr>
        </p:nvGraphicFramePr>
        <p:xfrm>
          <a:off x="2885090" y="6538731"/>
          <a:ext cx="12192000" cy="1483360"/>
        </p:xfrm>
        <a:graphic>
          <a:graphicData uri="http://schemas.openxmlformats.org/drawingml/2006/table">
            <a:tbl>
              <a:tblPr rtl="1" firstRow="1" bandRow="1">
                <a:tableStyleId>{5C22544A-7EE6-4342-B048-85BDC9FD1C3A}</a:tableStyleId>
              </a:tblPr>
              <a:tblGrid>
                <a:gridCol w="1524000">
                  <a:extLst>
                    <a:ext uri="{9D8B030D-6E8A-4147-A177-3AD203B41FA5}">
                      <a16:colId xmlns:a16="http://schemas.microsoft.com/office/drawing/2014/main" val="3288143828"/>
                    </a:ext>
                  </a:extLst>
                </a:gridCol>
                <a:gridCol w="1524000">
                  <a:extLst>
                    <a:ext uri="{9D8B030D-6E8A-4147-A177-3AD203B41FA5}">
                      <a16:colId xmlns:a16="http://schemas.microsoft.com/office/drawing/2014/main" val="2097841059"/>
                    </a:ext>
                  </a:extLst>
                </a:gridCol>
                <a:gridCol w="1524000">
                  <a:extLst>
                    <a:ext uri="{9D8B030D-6E8A-4147-A177-3AD203B41FA5}">
                      <a16:colId xmlns:a16="http://schemas.microsoft.com/office/drawing/2014/main" val="1481933397"/>
                    </a:ext>
                  </a:extLst>
                </a:gridCol>
                <a:gridCol w="1524000">
                  <a:extLst>
                    <a:ext uri="{9D8B030D-6E8A-4147-A177-3AD203B41FA5}">
                      <a16:colId xmlns:a16="http://schemas.microsoft.com/office/drawing/2014/main" val="3807796640"/>
                    </a:ext>
                  </a:extLst>
                </a:gridCol>
                <a:gridCol w="1524000">
                  <a:extLst>
                    <a:ext uri="{9D8B030D-6E8A-4147-A177-3AD203B41FA5}">
                      <a16:colId xmlns:a16="http://schemas.microsoft.com/office/drawing/2014/main" val="195596371"/>
                    </a:ext>
                  </a:extLst>
                </a:gridCol>
                <a:gridCol w="1524000">
                  <a:extLst>
                    <a:ext uri="{9D8B030D-6E8A-4147-A177-3AD203B41FA5}">
                      <a16:colId xmlns:a16="http://schemas.microsoft.com/office/drawing/2014/main" val="3612190786"/>
                    </a:ext>
                  </a:extLst>
                </a:gridCol>
                <a:gridCol w="1524000">
                  <a:extLst>
                    <a:ext uri="{9D8B030D-6E8A-4147-A177-3AD203B41FA5}">
                      <a16:colId xmlns:a16="http://schemas.microsoft.com/office/drawing/2014/main" val="769121601"/>
                    </a:ext>
                  </a:extLst>
                </a:gridCol>
                <a:gridCol w="1524000">
                  <a:extLst>
                    <a:ext uri="{9D8B030D-6E8A-4147-A177-3AD203B41FA5}">
                      <a16:colId xmlns:a16="http://schemas.microsoft.com/office/drawing/2014/main" val="468680934"/>
                    </a:ext>
                  </a:extLst>
                </a:gridCol>
              </a:tblGrid>
              <a:tr h="370840">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Motiv</a:t>
                      </a:r>
                      <a:r>
                        <a:rPr lang="en-US" dirty="0">
                          <a:solidFill>
                            <a:schemeClr val="bg1"/>
                          </a:solidFill>
                          <a:latin typeface="Hadassah Friedlaender" panose="02020603050405020304" pitchFamily="18" charset="-79"/>
                          <a:cs typeface="Hadassah Friedlaender" panose="02020603050405020304" pitchFamily="18" charset="-79"/>
                        </a:rPr>
                        <a:t>(</a:t>
                      </a:r>
                      <a:r>
                        <a:rPr lang="en-US" dirty="0" err="1">
                          <a:solidFill>
                            <a:schemeClr val="bg1"/>
                          </a:solidFill>
                          <a:latin typeface="Hadassah Friedlaender" panose="02020603050405020304" pitchFamily="18" charset="-79"/>
                          <a:cs typeface="Hadassah Friedlaender" panose="02020603050405020304" pitchFamily="18" charset="-79"/>
                        </a:rPr>
                        <a:t>ation</a:t>
                      </a:r>
                      <a:r>
                        <a:rPr lang="en-US" dirty="0">
                          <a:solidFill>
                            <a:schemeClr val="bg1"/>
                          </a:solidFill>
                          <a:latin typeface="Hadassah Friedlaender" panose="02020603050405020304" pitchFamily="18" charset="-79"/>
                          <a:cs typeface="Hadassah Friedlaender" panose="02020603050405020304" pitchFamily="18" charset="-79"/>
                        </a:rPr>
                        <a: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want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compound</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health</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get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Anim</a:t>
                      </a:r>
                      <a:r>
                        <a:rPr lang="en-US" dirty="0">
                          <a:solidFill>
                            <a:schemeClr val="bg1"/>
                          </a:solidFill>
                          <a:latin typeface="Hadassah Friedlaender" panose="02020603050405020304" pitchFamily="18" charset="-79"/>
                          <a:cs typeface="Hadassah Friedlaender" panose="02020603050405020304" pitchFamily="18" charset="-79"/>
                        </a:rPr>
                        <a:t>(al)</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Alway</a:t>
                      </a:r>
                      <a:r>
                        <a:rPr lang="en-US" dirty="0">
                          <a:solidFill>
                            <a:schemeClr val="bg1"/>
                          </a:solidFill>
                          <a:latin typeface="Hadassah Friedlaender" panose="02020603050405020304" pitchFamily="18" charset="-79"/>
                          <a:cs typeface="Hadassah Friedlaender" panose="02020603050405020304" pitchFamily="18" charset="-79"/>
                        </a:rPr>
                        <a:t>(s)</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endParaRPr lang="he-IL">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3408598212"/>
                  </a:ext>
                </a:extLst>
              </a:tr>
              <a:tr h="370840">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Filter</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2784673912"/>
                  </a:ext>
                </a:extLst>
              </a:tr>
              <a:tr h="370840">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Wrapper </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790982779"/>
                  </a:ext>
                </a:extLst>
              </a:tr>
              <a:tr h="370840">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-0.17</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0.27</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-0.19</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1.61</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Embedded</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111346472"/>
                  </a:ext>
                </a:extLst>
              </a:tr>
            </a:tbl>
          </a:graphicData>
        </a:graphic>
      </p:graphicFrame>
      <p:sp>
        <p:nvSpPr>
          <p:cNvPr id="6" name="מלבן 5">
            <a:extLst>
              <a:ext uri="{FF2B5EF4-FFF2-40B4-BE49-F238E27FC236}">
                <a16:creationId xmlns:a16="http://schemas.microsoft.com/office/drawing/2014/main" id="{22CFE1BB-2979-41ED-9033-459E4988A07C}"/>
              </a:ext>
            </a:extLst>
          </p:cNvPr>
          <p:cNvSpPr/>
          <p:nvPr/>
        </p:nvSpPr>
        <p:spPr>
          <a:xfrm>
            <a:off x="2898228" y="3367269"/>
            <a:ext cx="12192000" cy="381000"/>
          </a:xfrm>
          <a:prstGeom prst="rect">
            <a:avLst/>
          </a:prstGeom>
          <a:noFill/>
          <a:ln w="444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DA180287-14D2-4561-B195-F236FBAE2F90}"/>
              </a:ext>
            </a:extLst>
          </p:cNvPr>
          <p:cNvSpPr/>
          <p:nvPr/>
        </p:nvSpPr>
        <p:spPr>
          <a:xfrm>
            <a:off x="2877207" y="7660653"/>
            <a:ext cx="12192000" cy="361438"/>
          </a:xfrm>
          <a:prstGeom prst="rect">
            <a:avLst/>
          </a:prstGeom>
          <a:noFill/>
          <a:ln w="444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1341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29" y="-114155"/>
            <a:ext cx="7936055" cy="9150588"/>
          </a:xfrm>
          <a:prstGeom prst="rect">
            <a:avLst/>
          </a:prstGeom>
        </p:spPr>
      </p:pic>
      <p:sp>
        <p:nvSpPr>
          <p:cNvPr id="4" name="TextBox 4"/>
          <p:cNvSpPr txBox="1"/>
          <p:nvPr/>
        </p:nvSpPr>
        <p:spPr>
          <a:xfrm>
            <a:off x="2507446" y="0"/>
            <a:ext cx="14554200" cy="1959511"/>
          </a:xfrm>
          <a:prstGeom prst="rect">
            <a:avLst/>
          </a:prstGeom>
        </p:spPr>
        <p:txBody>
          <a:bodyPr wrap="square" lIns="0" tIns="0" rIns="0" bIns="0" rtlCol="0" anchor="t">
            <a:spAutoFit/>
          </a:bodyPr>
          <a:lstStyle/>
          <a:p>
            <a:pPr marL="0" lvl="0" indent="0" algn="ctr">
              <a:lnSpc>
                <a:spcPts val="9999"/>
              </a:lnSpc>
            </a:pPr>
            <a:r>
              <a:rPr lang="en-US" sz="5400" dirty="0">
                <a:solidFill>
                  <a:srgbClr val="CF8679"/>
                </a:solidFill>
                <a:latin typeface="Granaina"/>
              </a:rPr>
              <a:t>selected features’ Decisiveness in informative models</a:t>
            </a:r>
          </a:p>
          <a:p>
            <a:pPr marL="0" lvl="0" indent="0" algn="ctr"/>
            <a:r>
              <a:rPr lang="en-US" sz="4400" dirty="0">
                <a:solidFill>
                  <a:srgbClr val="CF8679"/>
                </a:solidFill>
                <a:latin typeface="Granaina"/>
              </a:rPr>
              <a:t>Fitted on the whole labeled set</a:t>
            </a:r>
          </a:p>
        </p:txBody>
      </p:sp>
      <p:sp>
        <p:nvSpPr>
          <p:cNvPr id="8" name="תיבת טקסט 7">
            <a:extLst>
              <a:ext uri="{FF2B5EF4-FFF2-40B4-BE49-F238E27FC236}">
                <a16:creationId xmlns:a16="http://schemas.microsoft.com/office/drawing/2014/main" id="{0ADCF411-55A6-4613-8906-FD8348F4F877}"/>
              </a:ext>
            </a:extLst>
          </p:cNvPr>
          <p:cNvSpPr txBox="1"/>
          <p:nvPr/>
        </p:nvSpPr>
        <p:spPr>
          <a:xfrm>
            <a:off x="-319509" y="7378296"/>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endParaRPr lang="he-IL" sz="4400" dirty="0"/>
          </a:p>
        </p:txBody>
      </p:sp>
      <p:sp>
        <p:nvSpPr>
          <p:cNvPr id="3" name="AutoShape 2">
            <a:extLst>
              <a:ext uri="{FF2B5EF4-FFF2-40B4-BE49-F238E27FC236}">
                <a16:creationId xmlns:a16="http://schemas.microsoft.com/office/drawing/2014/main" id="{55C04368-060C-4C1A-B5D5-138F9893A75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תיבת טקסט 14">
            <a:extLst>
              <a:ext uri="{FF2B5EF4-FFF2-40B4-BE49-F238E27FC236}">
                <a16:creationId xmlns:a16="http://schemas.microsoft.com/office/drawing/2014/main" id="{9335C18F-6095-4C7E-B4F7-F7268C615EE1}"/>
              </a:ext>
            </a:extLst>
          </p:cNvPr>
          <p:cNvSpPr txBox="1"/>
          <p:nvPr/>
        </p:nvSpPr>
        <p:spPr>
          <a:xfrm>
            <a:off x="-160349" y="2908704"/>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endParaRPr lang="he-IL" sz="4400" dirty="0"/>
          </a:p>
        </p:txBody>
      </p:sp>
      <p:pic>
        <p:nvPicPr>
          <p:cNvPr id="20" name="תמונה 19">
            <a:extLst>
              <a:ext uri="{FF2B5EF4-FFF2-40B4-BE49-F238E27FC236}">
                <a16:creationId xmlns:a16="http://schemas.microsoft.com/office/drawing/2014/main" id="{2EE2953C-25A0-4A9F-87CE-7CDFF9ECF5E5}"/>
              </a:ext>
            </a:extLst>
          </p:cNvPr>
          <p:cNvPicPr>
            <a:picLocks noChangeAspect="1"/>
          </p:cNvPicPr>
          <p:nvPr/>
        </p:nvPicPr>
        <p:blipFill>
          <a:blip r:embed="rId5"/>
          <a:stretch>
            <a:fillRect/>
          </a:stretch>
        </p:blipFill>
        <p:spPr>
          <a:xfrm>
            <a:off x="5163588" y="2631582"/>
            <a:ext cx="3733800" cy="3209925"/>
          </a:xfrm>
          <a:prstGeom prst="rect">
            <a:avLst/>
          </a:prstGeom>
        </p:spPr>
      </p:pic>
      <p:pic>
        <p:nvPicPr>
          <p:cNvPr id="21" name="תמונה 20">
            <a:extLst>
              <a:ext uri="{FF2B5EF4-FFF2-40B4-BE49-F238E27FC236}">
                <a16:creationId xmlns:a16="http://schemas.microsoft.com/office/drawing/2014/main" id="{953BF963-ADC8-483A-A41D-46D44DD72EDA}"/>
              </a:ext>
            </a:extLst>
          </p:cNvPr>
          <p:cNvPicPr>
            <a:picLocks noChangeAspect="1"/>
          </p:cNvPicPr>
          <p:nvPr/>
        </p:nvPicPr>
        <p:blipFill>
          <a:blip r:embed="rId6"/>
          <a:stretch>
            <a:fillRect/>
          </a:stretch>
        </p:blipFill>
        <p:spPr>
          <a:xfrm>
            <a:off x="5220738" y="6353770"/>
            <a:ext cx="3619500" cy="3587935"/>
          </a:xfrm>
          <a:prstGeom prst="rect">
            <a:avLst/>
          </a:prstGeom>
        </p:spPr>
      </p:pic>
      <p:pic>
        <p:nvPicPr>
          <p:cNvPr id="23" name="תמונה 22">
            <a:extLst>
              <a:ext uri="{FF2B5EF4-FFF2-40B4-BE49-F238E27FC236}">
                <a16:creationId xmlns:a16="http://schemas.microsoft.com/office/drawing/2014/main" id="{574455D0-B22F-46FA-BADC-E4CDF733E930}"/>
              </a:ext>
            </a:extLst>
          </p:cNvPr>
          <p:cNvPicPr>
            <a:picLocks noChangeAspect="1"/>
          </p:cNvPicPr>
          <p:nvPr/>
        </p:nvPicPr>
        <p:blipFill>
          <a:blip r:embed="rId7"/>
          <a:stretch>
            <a:fillRect/>
          </a:stretch>
        </p:blipFill>
        <p:spPr>
          <a:xfrm>
            <a:off x="9784546" y="2805787"/>
            <a:ext cx="3895967" cy="2778490"/>
          </a:xfrm>
          <a:prstGeom prst="rect">
            <a:avLst/>
          </a:prstGeom>
        </p:spPr>
      </p:pic>
      <p:pic>
        <p:nvPicPr>
          <p:cNvPr id="25" name="תמונה 24">
            <a:extLst>
              <a:ext uri="{FF2B5EF4-FFF2-40B4-BE49-F238E27FC236}">
                <a16:creationId xmlns:a16="http://schemas.microsoft.com/office/drawing/2014/main" id="{F10F341C-D4A3-435B-873F-46233C5AE1A7}"/>
              </a:ext>
            </a:extLst>
          </p:cNvPr>
          <p:cNvPicPr>
            <a:picLocks noChangeAspect="1"/>
          </p:cNvPicPr>
          <p:nvPr/>
        </p:nvPicPr>
        <p:blipFill>
          <a:blip r:embed="rId8"/>
          <a:stretch>
            <a:fillRect/>
          </a:stretch>
        </p:blipFill>
        <p:spPr>
          <a:xfrm>
            <a:off x="9829800" y="6593711"/>
            <a:ext cx="3887499" cy="2857544"/>
          </a:xfrm>
          <a:prstGeom prst="rect">
            <a:avLst/>
          </a:prstGeom>
        </p:spPr>
      </p:pic>
      <p:sp>
        <p:nvSpPr>
          <p:cNvPr id="26" name="תיבת טקסט 25">
            <a:extLst>
              <a:ext uri="{FF2B5EF4-FFF2-40B4-BE49-F238E27FC236}">
                <a16:creationId xmlns:a16="http://schemas.microsoft.com/office/drawing/2014/main" id="{CAB0CEE5-4924-486C-A505-0B7E4583C14E}"/>
              </a:ext>
            </a:extLst>
          </p:cNvPr>
          <p:cNvSpPr txBox="1"/>
          <p:nvPr/>
        </p:nvSpPr>
        <p:spPr>
          <a:xfrm>
            <a:off x="4133159" y="2038803"/>
            <a:ext cx="5995986" cy="584775"/>
          </a:xfrm>
          <a:prstGeom prst="rect">
            <a:avLst/>
          </a:prstGeom>
          <a:noFill/>
        </p:spPr>
        <p:txBody>
          <a:bodyPr wrap="square">
            <a:spAutoFit/>
          </a:bodyPr>
          <a:lstStyle/>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Linear regression</a:t>
            </a:r>
            <a:endParaRPr lang="he-IL" sz="3200" dirty="0"/>
          </a:p>
        </p:txBody>
      </p:sp>
      <p:sp>
        <p:nvSpPr>
          <p:cNvPr id="27" name="תיבת טקסט 26">
            <a:extLst>
              <a:ext uri="{FF2B5EF4-FFF2-40B4-BE49-F238E27FC236}">
                <a16:creationId xmlns:a16="http://schemas.microsoft.com/office/drawing/2014/main" id="{DED16DB0-D76C-40BF-B0C4-E686CD1C093E}"/>
              </a:ext>
            </a:extLst>
          </p:cNvPr>
          <p:cNvSpPr txBox="1"/>
          <p:nvPr/>
        </p:nvSpPr>
        <p:spPr>
          <a:xfrm>
            <a:off x="8775556" y="2046807"/>
            <a:ext cx="5995986" cy="584775"/>
          </a:xfrm>
          <a:prstGeom prst="rect">
            <a:avLst/>
          </a:prstGeom>
          <a:noFill/>
        </p:spPr>
        <p:txBody>
          <a:bodyPr wrap="square">
            <a:spAutoFit/>
          </a:bodyPr>
          <a:lstStyle/>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Decision tree</a:t>
            </a:r>
            <a:endParaRPr lang="he-IL" sz="3200" dirty="0"/>
          </a:p>
        </p:txBody>
      </p:sp>
    </p:spTree>
    <p:extLst>
      <p:ext uri="{BB962C8B-B14F-4D97-AF65-F5344CB8AC3E}">
        <p14:creationId xmlns:p14="http://schemas.microsoft.com/office/powerpoint/2010/main" val="6244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2873393" y="2063858"/>
            <a:ext cx="10609200" cy="865622"/>
          </a:xfrm>
          <a:prstGeom prst="rect">
            <a:avLst/>
          </a:prstGeom>
        </p:spPr>
        <p:txBody>
          <a:bodyPr lIns="0" tIns="0" rIns="0" bIns="0" rtlCol="0" anchor="t">
            <a:spAutoFit/>
          </a:bodyPr>
          <a:lstStyle/>
          <a:p>
            <a:pPr marL="0" lvl="0" indent="0" algn="ctr">
              <a:lnSpc>
                <a:spcPts val="9000"/>
              </a:lnSpc>
            </a:pPr>
            <a:r>
              <a:rPr lang="en-US" sz="6600" dirty="0">
                <a:solidFill>
                  <a:srgbClr val="403533"/>
                </a:solidFill>
                <a:latin typeface="Granaina"/>
              </a:rPr>
              <a:t>1. Nearest Neighbors</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3264116"/>
            <a:ext cx="6699980" cy="1940162"/>
            <a:chOff x="773439" y="-1184634"/>
            <a:chExt cx="6540601" cy="2446646"/>
          </a:xfrm>
        </p:grpSpPr>
        <p:sp>
          <p:nvSpPr>
            <p:cNvPr id="5" name="TextBox 5"/>
            <p:cNvSpPr txBox="1"/>
            <p:nvPr/>
          </p:nvSpPr>
          <p:spPr>
            <a:xfrm>
              <a:off x="1993938" y="-1184634"/>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pic>
        <p:nvPicPr>
          <p:cNvPr id="10" name="תמונה 9">
            <a:extLst>
              <a:ext uri="{FF2B5EF4-FFF2-40B4-BE49-F238E27FC236}">
                <a16:creationId xmlns:a16="http://schemas.microsoft.com/office/drawing/2014/main" id="{075B10ED-1DD8-4CB0-A0B5-03414D083915}"/>
              </a:ext>
            </a:extLst>
          </p:cNvPr>
          <p:cNvPicPr>
            <a:picLocks noChangeAspect="1"/>
          </p:cNvPicPr>
          <p:nvPr/>
        </p:nvPicPr>
        <p:blipFill>
          <a:blip r:embed="rId7"/>
          <a:stretch>
            <a:fillRect/>
          </a:stretch>
        </p:blipFill>
        <p:spPr>
          <a:xfrm>
            <a:off x="9198724" y="3970072"/>
            <a:ext cx="8567738" cy="5762954"/>
          </a:xfrm>
          <a:prstGeom prst="rect">
            <a:avLst/>
          </a:prstGeom>
        </p:spPr>
      </p:pic>
      <p:sp>
        <p:nvSpPr>
          <p:cNvPr id="13" name="TextBox 5">
            <a:extLst>
              <a:ext uri="{FF2B5EF4-FFF2-40B4-BE49-F238E27FC236}">
                <a16:creationId xmlns:a16="http://schemas.microsoft.com/office/drawing/2014/main" id="{BDE59B93-EC3E-4634-A0FE-F9668E06B644}"/>
              </a:ext>
            </a:extLst>
          </p:cNvPr>
          <p:cNvSpPr txBox="1"/>
          <p:nvPr/>
        </p:nvSpPr>
        <p:spPr>
          <a:xfrm>
            <a:off x="10344996" y="326411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2" name="תמונה 11">
            <a:extLst>
              <a:ext uri="{FF2B5EF4-FFF2-40B4-BE49-F238E27FC236}">
                <a16:creationId xmlns:a16="http://schemas.microsoft.com/office/drawing/2014/main" id="{54BBD28E-2153-477B-872C-CC16D2249DBD}"/>
              </a:ext>
            </a:extLst>
          </p:cNvPr>
          <p:cNvPicPr>
            <a:picLocks noChangeAspect="1"/>
          </p:cNvPicPr>
          <p:nvPr/>
        </p:nvPicPr>
        <p:blipFill>
          <a:blip r:embed="rId8"/>
          <a:stretch>
            <a:fillRect/>
          </a:stretch>
        </p:blipFill>
        <p:spPr>
          <a:xfrm>
            <a:off x="362798" y="3970072"/>
            <a:ext cx="8248650" cy="5562600"/>
          </a:xfrm>
          <a:prstGeom prst="rect">
            <a:avLst/>
          </a:prstGeom>
        </p:spPr>
      </p:pic>
      <p:sp>
        <p:nvSpPr>
          <p:cNvPr id="7" name="TextBox 6">
            <a:extLst>
              <a:ext uri="{FF2B5EF4-FFF2-40B4-BE49-F238E27FC236}">
                <a16:creationId xmlns:a16="http://schemas.microsoft.com/office/drawing/2014/main" id="{6C18F60E-AB75-404B-8622-E75B3402FBAE}"/>
              </a:ext>
            </a:extLst>
          </p:cNvPr>
          <p:cNvSpPr txBox="1"/>
          <p:nvPr/>
        </p:nvSpPr>
        <p:spPr>
          <a:xfrm>
            <a:off x="31824" y="-373288"/>
            <a:ext cx="17766462" cy="2308324"/>
          </a:xfrm>
          <a:prstGeom prst="rect">
            <a:avLst/>
          </a:prstGeom>
          <a:noFill/>
        </p:spPr>
        <p:txBody>
          <a:bodyPr wrap="square" rtlCol="0">
            <a:spAutoFit/>
          </a:bodyPr>
          <a:lstStyle/>
          <a:p>
            <a:pPr algn="ctr"/>
            <a:r>
              <a:rPr lang="en-US" sz="7200" dirty="0">
                <a:latin typeface="Granaina" panose="020B0604020202020204" charset="0"/>
              </a:rPr>
              <a:t>Model Selection : evaluation on Train Set</a:t>
            </a:r>
          </a:p>
          <a:p>
            <a:pPr algn="ctr"/>
            <a:r>
              <a:rPr lang="en-US" sz="7200" dirty="0">
                <a:latin typeface="Granaina" panose="020B0604020202020204" charset="0"/>
              </a:rPr>
              <a:t>With LOO Cross Validation</a:t>
            </a:r>
          </a:p>
        </p:txBody>
      </p:sp>
    </p:spTree>
    <p:extLst>
      <p:ext uri="{BB962C8B-B14F-4D97-AF65-F5344CB8AC3E}">
        <p14:creationId xmlns:p14="http://schemas.microsoft.com/office/powerpoint/2010/main" val="261184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3839400" y="-158986"/>
            <a:ext cx="10609200" cy="1154162"/>
          </a:xfrm>
          <a:prstGeom prst="rect">
            <a:avLst/>
          </a:prstGeom>
        </p:spPr>
        <p:txBody>
          <a:bodyPr lIns="0" tIns="0" rIns="0" bIns="0" rtlCol="0" anchor="t">
            <a:spAutoFit/>
          </a:bodyPr>
          <a:lstStyle/>
          <a:p>
            <a:pPr marL="0" lvl="0" indent="0" algn="ctr">
              <a:lnSpc>
                <a:spcPts val="9000"/>
              </a:lnSpc>
            </a:pPr>
            <a:r>
              <a:rPr lang="en-US" sz="8000" dirty="0">
                <a:solidFill>
                  <a:srgbClr val="403533"/>
                </a:solidFill>
                <a:latin typeface="Granaina"/>
              </a:rPr>
              <a:t>2. Logistic Regression</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1143489"/>
            <a:ext cx="18041448" cy="4060789"/>
            <a:chOff x="773439" y="-3858855"/>
            <a:chExt cx="17612279" cy="5120867"/>
          </a:xfrm>
        </p:grpSpPr>
        <p:sp>
          <p:nvSpPr>
            <p:cNvPr id="5" name="TextBox 5"/>
            <p:cNvSpPr txBox="1"/>
            <p:nvPr/>
          </p:nvSpPr>
          <p:spPr>
            <a:xfrm>
              <a:off x="13065616" y="-3858855"/>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429000" y="1143489"/>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6" name="תמונה 15">
            <a:extLst>
              <a:ext uri="{FF2B5EF4-FFF2-40B4-BE49-F238E27FC236}">
                <a16:creationId xmlns:a16="http://schemas.microsoft.com/office/drawing/2014/main" id="{78F7C731-8087-42B2-AF72-260BE539C76A}"/>
              </a:ext>
            </a:extLst>
          </p:cNvPr>
          <p:cNvPicPr>
            <a:picLocks noChangeAspect="1"/>
          </p:cNvPicPr>
          <p:nvPr/>
        </p:nvPicPr>
        <p:blipFill>
          <a:blip r:embed="rId7"/>
          <a:stretch>
            <a:fillRect/>
          </a:stretch>
        </p:blipFill>
        <p:spPr>
          <a:xfrm>
            <a:off x="196489" y="1666136"/>
            <a:ext cx="8155044" cy="5411291"/>
          </a:xfrm>
          <a:prstGeom prst="rect">
            <a:avLst/>
          </a:prstGeom>
        </p:spPr>
      </p:pic>
      <p:pic>
        <p:nvPicPr>
          <p:cNvPr id="12" name="תמונה 11">
            <a:extLst>
              <a:ext uri="{FF2B5EF4-FFF2-40B4-BE49-F238E27FC236}">
                <a16:creationId xmlns:a16="http://schemas.microsoft.com/office/drawing/2014/main" id="{3286C134-E573-48B6-BF20-7D593D44A5E6}"/>
              </a:ext>
            </a:extLst>
          </p:cNvPr>
          <p:cNvPicPr>
            <a:picLocks noChangeAspect="1"/>
          </p:cNvPicPr>
          <p:nvPr/>
        </p:nvPicPr>
        <p:blipFill>
          <a:blip r:embed="rId8"/>
          <a:stretch>
            <a:fillRect/>
          </a:stretch>
        </p:blipFill>
        <p:spPr>
          <a:xfrm>
            <a:off x="2616168" y="7045189"/>
            <a:ext cx="3315686" cy="3136490"/>
          </a:xfrm>
          <a:prstGeom prst="rect">
            <a:avLst/>
          </a:prstGeom>
        </p:spPr>
      </p:pic>
      <p:pic>
        <p:nvPicPr>
          <p:cNvPr id="11" name="תמונה 10">
            <a:extLst>
              <a:ext uri="{FF2B5EF4-FFF2-40B4-BE49-F238E27FC236}">
                <a16:creationId xmlns:a16="http://schemas.microsoft.com/office/drawing/2014/main" id="{1543CBA0-133A-47B4-95BF-9E9A21072B21}"/>
              </a:ext>
            </a:extLst>
          </p:cNvPr>
          <p:cNvPicPr>
            <a:picLocks noChangeAspect="1"/>
          </p:cNvPicPr>
          <p:nvPr/>
        </p:nvPicPr>
        <p:blipFill>
          <a:blip r:embed="rId9"/>
          <a:stretch>
            <a:fillRect/>
          </a:stretch>
        </p:blipFill>
        <p:spPr>
          <a:xfrm>
            <a:off x="12209823" y="7199461"/>
            <a:ext cx="3429000" cy="2995421"/>
          </a:xfrm>
          <a:prstGeom prst="rect">
            <a:avLst/>
          </a:prstGeom>
        </p:spPr>
      </p:pic>
      <p:pic>
        <p:nvPicPr>
          <p:cNvPr id="17" name="תמונה 16">
            <a:extLst>
              <a:ext uri="{FF2B5EF4-FFF2-40B4-BE49-F238E27FC236}">
                <a16:creationId xmlns:a16="http://schemas.microsoft.com/office/drawing/2014/main" id="{26D5A8D0-C461-460E-BFF5-5A1677969B91}"/>
              </a:ext>
            </a:extLst>
          </p:cNvPr>
          <p:cNvPicPr>
            <a:picLocks noChangeAspect="1"/>
          </p:cNvPicPr>
          <p:nvPr/>
        </p:nvPicPr>
        <p:blipFill>
          <a:blip r:embed="rId10"/>
          <a:stretch>
            <a:fillRect/>
          </a:stretch>
        </p:blipFill>
        <p:spPr>
          <a:xfrm>
            <a:off x="9757136" y="1556998"/>
            <a:ext cx="8334375" cy="5610225"/>
          </a:xfrm>
          <a:prstGeom prst="rect">
            <a:avLst/>
          </a:prstGeom>
        </p:spPr>
      </p:pic>
    </p:spTree>
    <p:extLst>
      <p:ext uri="{BB962C8B-B14F-4D97-AF65-F5344CB8AC3E}">
        <p14:creationId xmlns:p14="http://schemas.microsoft.com/office/powerpoint/2010/main" val="21540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3839400" y="-138435"/>
            <a:ext cx="10609200" cy="1154162"/>
          </a:xfrm>
          <a:prstGeom prst="rect">
            <a:avLst/>
          </a:prstGeom>
        </p:spPr>
        <p:txBody>
          <a:bodyPr lIns="0" tIns="0" rIns="0" bIns="0" rtlCol="0" anchor="t">
            <a:spAutoFit/>
          </a:bodyPr>
          <a:lstStyle/>
          <a:p>
            <a:pPr marL="0" lvl="0" indent="0" algn="ctr">
              <a:lnSpc>
                <a:spcPts val="9000"/>
              </a:lnSpc>
            </a:pPr>
            <a:r>
              <a:rPr lang="en-US" sz="8000" dirty="0">
                <a:solidFill>
                  <a:srgbClr val="403533"/>
                </a:solidFill>
                <a:latin typeface="Granaina"/>
              </a:rPr>
              <a:t>3. Decision Tree</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1180161"/>
            <a:ext cx="18047310" cy="4024117"/>
            <a:chOff x="773439" y="-3812610"/>
            <a:chExt cx="17618002" cy="5074622"/>
          </a:xfrm>
        </p:grpSpPr>
        <p:sp>
          <p:nvSpPr>
            <p:cNvPr id="5" name="TextBox 5"/>
            <p:cNvSpPr txBox="1"/>
            <p:nvPr/>
          </p:nvSpPr>
          <p:spPr>
            <a:xfrm>
              <a:off x="13071339" y="-3812610"/>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063879" y="1198633"/>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7" name="תמונה 16">
            <a:extLst>
              <a:ext uri="{FF2B5EF4-FFF2-40B4-BE49-F238E27FC236}">
                <a16:creationId xmlns:a16="http://schemas.microsoft.com/office/drawing/2014/main" id="{E61B592E-58FD-40A0-96F5-CA9B67F41361}"/>
              </a:ext>
            </a:extLst>
          </p:cNvPr>
          <p:cNvPicPr>
            <a:picLocks noChangeAspect="1"/>
          </p:cNvPicPr>
          <p:nvPr/>
        </p:nvPicPr>
        <p:blipFill>
          <a:blip r:embed="rId7"/>
          <a:stretch>
            <a:fillRect/>
          </a:stretch>
        </p:blipFill>
        <p:spPr>
          <a:xfrm>
            <a:off x="2663009" y="7083166"/>
            <a:ext cx="3691554" cy="3203834"/>
          </a:xfrm>
          <a:prstGeom prst="rect">
            <a:avLst/>
          </a:prstGeom>
        </p:spPr>
      </p:pic>
      <p:pic>
        <p:nvPicPr>
          <p:cNvPr id="20" name="תמונה 19">
            <a:extLst>
              <a:ext uri="{FF2B5EF4-FFF2-40B4-BE49-F238E27FC236}">
                <a16:creationId xmlns:a16="http://schemas.microsoft.com/office/drawing/2014/main" id="{F2295032-AFB3-4128-86A6-80F8F9F0982A}"/>
              </a:ext>
            </a:extLst>
          </p:cNvPr>
          <p:cNvPicPr>
            <a:picLocks noChangeAspect="1"/>
          </p:cNvPicPr>
          <p:nvPr/>
        </p:nvPicPr>
        <p:blipFill>
          <a:blip r:embed="rId8"/>
          <a:stretch>
            <a:fillRect/>
          </a:stretch>
        </p:blipFill>
        <p:spPr>
          <a:xfrm>
            <a:off x="521538" y="1680629"/>
            <a:ext cx="7974496" cy="5432971"/>
          </a:xfrm>
          <a:prstGeom prst="rect">
            <a:avLst/>
          </a:prstGeom>
        </p:spPr>
      </p:pic>
      <p:pic>
        <p:nvPicPr>
          <p:cNvPr id="12" name="תמונה 11">
            <a:extLst>
              <a:ext uri="{FF2B5EF4-FFF2-40B4-BE49-F238E27FC236}">
                <a16:creationId xmlns:a16="http://schemas.microsoft.com/office/drawing/2014/main" id="{5793BE1D-C1E4-4CD3-8B2D-B96218927A76}"/>
              </a:ext>
            </a:extLst>
          </p:cNvPr>
          <p:cNvPicPr>
            <a:picLocks noChangeAspect="1"/>
          </p:cNvPicPr>
          <p:nvPr/>
        </p:nvPicPr>
        <p:blipFill>
          <a:blip r:embed="rId9"/>
          <a:stretch>
            <a:fillRect/>
          </a:stretch>
        </p:blipFill>
        <p:spPr>
          <a:xfrm>
            <a:off x="9791968" y="1654252"/>
            <a:ext cx="8410575" cy="5686425"/>
          </a:xfrm>
          <a:prstGeom prst="rect">
            <a:avLst/>
          </a:prstGeom>
        </p:spPr>
      </p:pic>
      <p:pic>
        <p:nvPicPr>
          <p:cNvPr id="9" name="תמונה 8">
            <a:extLst>
              <a:ext uri="{FF2B5EF4-FFF2-40B4-BE49-F238E27FC236}">
                <a16:creationId xmlns:a16="http://schemas.microsoft.com/office/drawing/2014/main" id="{76F4603A-A960-40D9-BA34-8DC1C14D5924}"/>
              </a:ext>
            </a:extLst>
          </p:cNvPr>
          <p:cNvPicPr>
            <a:picLocks noChangeAspect="1"/>
          </p:cNvPicPr>
          <p:nvPr/>
        </p:nvPicPr>
        <p:blipFill>
          <a:blip r:embed="rId10"/>
          <a:stretch>
            <a:fillRect/>
          </a:stretch>
        </p:blipFill>
        <p:spPr>
          <a:xfrm>
            <a:off x="12163280" y="7283970"/>
            <a:ext cx="3667950" cy="2972604"/>
          </a:xfrm>
          <a:prstGeom prst="rect">
            <a:avLst/>
          </a:prstGeom>
        </p:spPr>
      </p:pic>
    </p:spTree>
    <p:extLst>
      <p:ext uri="{BB962C8B-B14F-4D97-AF65-F5344CB8AC3E}">
        <p14:creationId xmlns:p14="http://schemas.microsoft.com/office/powerpoint/2010/main" val="2125398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6882</TotalTime>
  <Words>857</Words>
  <Application>Microsoft Office PowerPoint</Application>
  <PresentationFormat>Custom</PresentationFormat>
  <Paragraphs>189</Paragraphs>
  <Slides>15</Slides>
  <Notes>14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Hadassah Friedlaender</vt:lpstr>
      <vt:lpstr>Arial</vt:lpstr>
      <vt:lpstr>Calibri</vt:lpstr>
      <vt:lpstr>Segoe UI</vt:lpstr>
      <vt:lpstr>Granaina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Helplessness and Taking Action: coping strategies to the climate change</dc:title>
  <dc:creator>NELLY</dc:creator>
  <cp:lastModifiedBy>Waseem Salami</cp:lastModifiedBy>
  <cp:revision>27</cp:revision>
  <dcterms:created xsi:type="dcterms:W3CDTF">2006-08-16T00:00:00Z</dcterms:created>
  <dcterms:modified xsi:type="dcterms:W3CDTF">2023-12-11T21:32:54Z</dcterms:modified>
  <dc:identifier>DAEvpAzR1IA</dc:identifier>
</cp:coreProperties>
</file>